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256" r:id="rId2"/>
    <p:sldId id="342" r:id="rId3"/>
    <p:sldId id="348" r:id="rId4"/>
    <p:sldId id="343" r:id="rId5"/>
    <p:sldId id="336" r:id="rId6"/>
    <p:sldId id="338" r:id="rId7"/>
    <p:sldId id="344" r:id="rId8"/>
    <p:sldId id="345" r:id="rId9"/>
    <p:sldId id="346" r:id="rId10"/>
    <p:sldId id="347" r:id="rId11"/>
    <p:sldId id="334" r:id="rId12"/>
    <p:sldId id="339" r:id="rId13"/>
    <p:sldId id="340" r:id="rId14"/>
    <p:sldId id="341" r:id="rId15"/>
  </p:sldIdLst>
  <p:sldSz cx="9906000" cy="6858000" type="A4"/>
  <p:notesSz cx="7099300" cy="10234613"/>
  <p:defaultTextStyle>
    <a:defPPr>
      <a:defRPr lang="de-DE"/>
    </a:defPPr>
    <a:lvl1pPr algn="l" rtl="0" fontAlgn="base">
      <a:spcBef>
        <a:spcPct val="0"/>
      </a:spcBef>
      <a:spcAft>
        <a:spcPct val="0"/>
      </a:spcAft>
      <a:defRPr sz="1400" kern="1200">
        <a:solidFill>
          <a:schemeClr val="tx1"/>
        </a:solidFill>
        <a:latin typeface="Tahoma" pitchFamily="34" charset="0"/>
        <a:ea typeface="+mn-ea"/>
        <a:cs typeface="+mn-cs"/>
      </a:defRPr>
    </a:lvl1pPr>
    <a:lvl2pPr marL="457200" algn="l" rtl="0" fontAlgn="base">
      <a:spcBef>
        <a:spcPct val="0"/>
      </a:spcBef>
      <a:spcAft>
        <a:spcPct val="0"/>
      </a:spcAft>
      <a:defRPr sz="1400" kern="1200">
        <a:solidFill>
          <a:schemeClr val="tx1"/>
        </a:solidFill>
        <a:latin typeface="Tahoma" pitchFamily="34" charset="0"/>
        <a:ea typeface="+mn-ea"/>
        <a:cs typeface="+mn-cs"/>
      </a:defRPr>
    </a:lvl2pPr>
    <a:lvl3pPr marL="914400" algn="l" rtl="0" fontAlgn="base">
      <a:spcBef>
        <a:spcPct val="0"/>
      </a:spcBef>
      <a:spcAft>
        <a:spcPct val="0"/>
      </a:spcAft>
      <a:defRPr sz="1400" kern="1200">
        <a:solidFill>
          <a:schemeClr val="tx1"/>
        </a:solidFill>
        <a:latin typeface="Tahoma" pitchFamily="34" charset="0"/>
        <a:ea typeface="+mn-ea"/>
        <a:cs typeface="+mn-cs"/>
      </a:defRPr>
    </a:lvl3pPr>
    <a:lvl4pPr marL="1371600" algn="l" rtl="0" fontAlgn="base">
      <a:spcBef>
        <a:spcPct val="0"/>
      </a:spcBef>
      <a:spcAft>
        <a:spcPct val="0"/>
      </a:spcAft>
      <a:defRPr sz="1400" kern="1200">
        <a:solidFill>
          <a:schemeClr val="tx1"/>
        </a:solidFill>
        <a:latin typeface="Tahoma" pitchFamily="34" charset="0"/>
        <a:ea typeface="+mn-ea"/>
        <a:cs typeface="+mn-cs"/>
      </a:defRPr>
    </a:lvl4pPr>
    <a:lvl5pPr marL="1828800" algn="l" rtl="0" fontAlgn="base">
      <a:spcBef>
        <a:spcPct val="0"/>
      </a:spcBef>
      <a:spcAft>
        <a:spcPct val="0"/>
      </a:spcAft>
      <a:defRPr sz="1400" kern="1200">
        <a:solidFill>
          <a:schemeClr val="tx1"/>
        </a:solidFill>
        <a:latin typeface="Tahoma" pitchFamily="34" charset="0"/>
        <a:ea typeface="+mn-ea"/>
        <a:cs typeface="+mn-cs"/>
      </a:defRPr>
    </a:lvl5pPr>
    <a:lvl6pPr marL="2286000" algn="l" defTabSz="914400" rtl="0" eaLnBrk="1" latinLnBrk="0" hangingPunct="1">
      <a:defRPr sz="1400" kern="1200">
        <a:solidFill>
          <a:schemeClr val="tx1"/>
        </a:solidFill>
        <a:latin typeface="Tahoma" pitchFamily="34" charset="0"/>
        <a:ea typeface="+mn-ea"/>
        <a:cs typeface="+mn-cs"/>
      </a:defRPr>
    </a:lvl6pPr>
    <a:lvl7pPr marL="2743200" algn="l" defTabSz="914400" rtl="0" eaLnBrk="1" latinLnBrk="0" hangingPunct="1">
      <a:defRPr sz="1400" kern="1200">
        <a:solidFill>
          <a:schemeClr val="tx1"/>
        </a:solidFill>
        <a:latin typeface="Tahoma" pitchFamily="34" charset="0"/>
        <a:ea typeface="+mn-ea"/>
        <a:cs typeface="+mn-cs"/>
      </a:defRPr>
    </a:lvl7pPr>
    <a:lvl8pPr marL="3200400" algn="l" defTabSz="914400" rtl="0" eaLnBrk="1" latinLnBrk="0" hangingPunct="1">
      <a:defRPr sz="1400" kern="1200">
        <a:solidFill>
          <a:schemeClr val="tx1"/>
        </a:solidFill>
        <a:latin typeface="Tahoma" pitchFamily="34" charset="0"/>
        <a:ea typeface="+mn-ea"/>
        <a:cs typeface="+mn-cs"/>
      </a:defRPr>
    </a:lvl8pPr>
    <a:lvl9pPr marL="3657600" algn="l" defTabSz="914400" rtl="0" eaLnBrk="1" latinLnBrk="0" hangingPunct="1">
      <a:defRPr sz="1400" kern="1200">
        <a:solidFill>
          <a:schemeClr val="tx1"/>
        </a:solidFill>
        <a:latin typeface="Tahom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C00"/>
    <a:srgbClr val="000000"/>
    <a:srgbClr val="EB3B3B"/>
    <a:srgbClr val="B92819"/>
    <a:srgbClr val="005F8C"/>
    <a:srgbClr val="0000FF"/>
    <a:srgbClr val="0E3192"/>
    <a:srgbClr val="FF9933"/>
    <a:srgbClr val="D7EAF5"/>
    <a:srgbClr val="4EBCC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 v="55" dt="2020-09-04T21:18:21.209"/>
    <p1510:client id="{1AFCB5C3-4A11-403F-E5B6-AAEDB31F0F32}" v="9" dt="2020-09-08T18:47:21.845"/>
    <p1510:client id="{21B65332-7014-477A-DD73-081247EF5A04}" v="969" dt="2020-09-08T11:59:46.408"/>
    <p1510:client id="{4AC853C5-7EDF-4A14-B40B-085CCB32100C}" v="15" dt="2020-09-13T07:40:06.907"/>
    <p1510:client id="{5A2829A9-DFDC-4089-D981-4FCB004609AE}" v="146" dt="2020-09-08T19:18:32.213"/>
    <p1510:client id="{8003E3AF-64F0-4F08-1EB6-B1994C7F3621}" v="106" dt="2020-09-05T13:40:43.172"/>
    <p1510:client id="{92C4098A-E044-4448-CD34-F9A75F1D9F00}" v="143" dt="2020-09-08T18:56:08.425"/>
    <p1510:client id="{B4A78F1D-18C8-4CCC-82C5-39D68CB01E71}" v="346" dt="2020-09-13T09:00:15.350"/>
    <p1510:client id="{BEF2416C-B3ED-4D55-DF8D-58120037903D}" v="6" dt="2020-09-08T18:19:10.117"/>
    <p1510:client id="{BEF9B862-8E1D-4896-7E90-F2F0815236B7}" v="43" dt="2020-09-06T19:05:56.218"/>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Keine Formatvorlage, kein Gitternetz">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1218" y="72"/>
      </p:cViewPr>
      <p:guideLst>
        <p:guide orient="horz" pos="2160"/>
        <p:guide pos="312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077137" cy="509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136" tIns="48069" rIns="96136" bIns="48069" numCol="1" anchor="t" anchorCtr="0" compatLnSpc="1">
            <a:prstTxWarp prst="textNoShape">
              <a:avLst/>
            </a:prstTxWarp>
          </a:bodyPr>
          <a:lstStyle>
            <a:lvl1pPr defTabSz="962614">
              <a:defRPr sz="1200">
                <a:latin typeface="Times New Roman" pitchFamily="18" charset="0"/>
              </a:defRPr>
            </a:lvl1pPr>
          </a:lstStyle>
          <a:p>
            <a:pPr>
              <a:defRPr/>
            </a:pPr>
            <a:endParaRPr lang="de-DE"/>
          </a:p>
        </p:txBody>
      </p:sp>
      <p:sp>
        <p:nvSpPr>
          <p:cNvPr id="3075" name="Rectangle 3"/>
          <p:cNvSpPr>
            <a:spLocks noGrp="1" noChangeArrowheads="1"/>
          </p:cNvSpPr>
          <p:nvPr>
            <p:ph type="dt" sz="quarter" idx="1"/>
          </p:nvPr>
        </p:nvSpPr>
        <p:spPr bwMode="auto">
          <a:xfrm>
            <a:off x="4022163" y="0"/>
            <a:ext cx="3077137" cy="509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136" tIns="48069" rIns="96136" bIns="48069" numCol="1" anchor="t" anchorCtr="0" compatLnSpc="1">
            <a:prstTxWarp prst="textNoShape">
              <a:avLst/>
            </a:prstTxWarp>
          </a:bodyPr>
          <a:lstStyle>
            <a:lvl1pPr algn="r" defTabSz="962614">
              <a:defRPr sz="1200">
                <a:latin typeface="Times New Roman" pitchFamily="18" charset="0"/>
              </a:defRPr>
            </a:lvl1pPr>
          </a:lstStyle>
          <a:p>
            <a:pPr>
              <a:defRPr/>
            </a:pPr>
            <a:endParaRPr lang="de-DE"/>
          </a:p>
        </p:txBody>
      </p:sp>
      <p:sp>
        <p:nvSpPr>
          <p:cNvPr id="3076" name="Rectangle 4"/>
          <p:cNvSpPr>
            <a:spLocks noGrp="1" noChangeArrowheads="1"/>
          </p:cNvSpPr>
          <p:nvPr>
            <p:ph type="ftr" sz="quarter" idx="2"/>
          </p:nvPr>
        </p:nvSpPr>
        <p:spPr bwMode="auto">
          <a:xfrm>
            <a:off x="0" y="9725162"/>
            <a:ext cx="3077137" cy="5094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136" tIns="48069" rIns="96136" bIns="48069" numCol="1" anchor="b" anchorCtr="0" compatLnSpc="1">
            <a:prstTxWarp prst="textNoShape">
              <a:avLst/>
            </a:prstTxWarp>
          </a:bodyPr>
          <a:lstStyle>
            <a:lvl1pPr defTabSz="962614">
              <a:defRPr sz="1200">
                <a:latin typeface="Times New Roman" pitchFamily="18" charset="0"/>
              </a:defRPr>
            </a:lvl1pPr>
          </a:lstStyle>
          <a:p>
            <a:pPr>
              <a:defRPr/>
            </a:pPr>
            <a:endParaRPr lang="de-DE"/>
          </a:p>
        </p:txBody>
      </p:sp>
      <p:sp>
        <p:nvSpPr>
          <p:cNvPr id="3077" name="Rectangle 5"/>
          <p:cNvSpPr>
            <a:spLocks noGrp="1" noChangeArrowheads="1"/>
          </p:cNvSpPr>
          <p:nvPr>
            <p:ph type="sldNum" sz="quarter" idx="3"/>
          </p:nvPr>
        </p:nvSpPr>
        <p:spPr bwMode="auto">
          <a:xfrm>
            <a:off x="4022163" y="9725162"/>
            <a:ext cx="3077137" cy="5094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136" tIns="48069" rIns="96136" bIns="48069" numCol="1" anchor="b" anchorCtr="0" compatLnSpc="1">
            <a:prstTxWarp prst="textNoShape">
              <a:avLst/>
            </a:prstTxWarp>
          </a:bodyPr>
          <a:lstStyle>
            <a:lvl1pPr algn="r" defTabSz="962614">
              <a:defRPr sz="1200">
                <a:latin typeface="Times New Roman" pitchFamily="18" charset="0"/>
              </a:defRPr>
            </a:lvl1pPr>
          </a:lstStyle>
          <a:p>
            <a:pPr>
              <a:defRPr/>
            </a:pPr>
            <a:fld id="{D723293D-4F14-4B2D-BB81-2F9879FAA85D}" type="slidenum">
              <a:rPr lang="de-DE"/>
              <a:pPr>
                <a:defRPr/>
              </a:pPr>
              <a:t>‹#›</a:t>
            </a:fld>
            <a:endParaRPr lang="de-DE"/>
          </a:p>
        </p:txBody>
      </p:sp>
    </p:spTree>
    <p:extLst>
      <p:ext uri="{BB962C8B-B14F-4D97-AF65-F5344CB8AC3E}">
        <p14:creationId xmlns:p14="http://schemas.microsoft.com/office/powerpoint/2010/main" val="37349851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077137" cy="509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136" tIns="48069" rIns="96136" bIns="48069" numCol="1" anchor="t" anchorCtr="0" compatLnSpc="1">
            <a:prstTxWarp prst="textNoShape">
              <a:avLst/>
            </a:prstTxWarp>
          </a:bodyPr>
          <a:lstStyle>
            <a:lvl1pPr defTabSz="962614">
              <a:defRPr sz="1200">
                <a:latin typeface="Times New Roman" pitchFamily="18" charset="0"/>
              </a:defRPr>
            </a:lvl1pPr>
          </a:lstStyle>
          <a:p>
            <a:pPr>
              <a:defRPr/>
            </a:pPr>
            <a:endParaRPr lang="de-DE"/>
          </a:p>
        </p:txBody>
      </p:sp>
      <p:sp>
        <p:nvSpPr>
          <p:cNvPr id="4099" name="Rectangle 3"/>
          <p:cNvSpPr>
            <a:spLocks noGrp="1" noChangeArrowheads="1"/>
          </p:cNvSpPr>
          <p:nvPr>
            <p:ph type="dt" idx="1"/>
          </p:nvPr>
        </p:nvSpPr>
        <p:spPr bwMode="auto">
          <a:xfrm>
            <a:off x="4022163" y="0"/>
            <a:ext cx="3077137" cy="509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136" tIns="48069" rIns="96136" bIns="48069" numCol="1" anchor="t" anchorCtr="0" compatLnSpc="1">
            <a:prstTxWarp prst="textNoShape">
              <a:avLst/>
            </a:prstTxWarp>
          </a:bodyPr>
          <a:lstStyle>
            <a:lvl1pPr algn="r" defTabSz="962614">
              <a:defRPr sz="1200">
                <a:latin typeface="Times New Roman" pitchFamily="18" charset="0"/>
              </a:defRPr>
            </a:lvl1pPr>
          </a:lstStyle>
          <a:p>
            <a:pPr>
              <a:defRPr/>
            </a:pPr>
            <a:endParaRPr lang="de-DE"/>
          </a:p>
        </p:txBody>
      </p:sp>
      <p:sp>
        <p:nvSpPr>
          <p:cNvPr id="33796" name="Rectangle 4"/>
          <p:cNvSpPr>
            <a:spLocks noGrp="1" noRot="1" noChangeAspect="1" noChangeArrowheads="1" noTextEdit="1"/>
          </p:cNvSpPr>
          <p:nvPr>
            <p:ph type="sldImg" idx="2"/>
          </p:nvPr>
        </p:nvSpPr>
        <p:spPr bwMode="auto">
          <a:xfrm>
            <a:off x="774700" y="766763"/>
            <a:ext cx="5548313" cy="3841750"/>
          </a:xfrm>
          <a:prstGeom prst="rect">
            <a:avLst/>
          </a:prstGeom>
          <a:noFill/>
          <a:ln w="9525">
            <a:solidFill>
              <a:srgbClr val="000000"/>
            </a:solidFill>
            <a:miter lim="800000"/>
            <a:headEnd/>
            <a:tailEnd/>
          </a:ln>
          <a:effectLst/>
        </p:spPr>
      </p:sp>
      <p:sp>
        <p:nvSpPr>
          <p:cNvPr id="4101" name="Rectangle 5"/>
          <p:cNvSpPr>
            <a:spLocks noGrp="1" noChangeArrowheads="1"/>
          </p:cNvSpPr>
          <p:nvPr>
            <p:ph type="body" sz="quarter" idx="3"/>
          </p:nvPr>
        </p:nvSpPr>
        <p:spPr bwMode="auto">
          <a:xfrm>
            <a:off x="946685" y="4861768"/>
            <a:ext cx="5205932" cy="46062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136" tIns="48069" rIns="96136" bIns="48069" numCol="1" anchor="t" anchorCtr="0" compatLnSpc="1">
            <a:prstTxWarp prst="textNoShape">
              <a:avLst/>
            </a:prstTxWarp>
          </a:bodyPr>
          <a:lstStyle/>
          <a:p>
            <a:pPr lvl="0"/>
            <a:r>
              <a:rPr lang="de-DE" noProof="0"/>
              <a:t>Klicken Sie, um die Formate des Vorlagentextes zu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4102" name="Rectangle 6"/>
          <p:cNvSpPr>
            <a:spLocks noGrp="1" noChangeArrowheads="1"/>
          </p:cNvSpPr>
          <p:nvPr>
            <p:ph type="ftr" sz="quarter" idx="4"/>
          </p:nvPr>
        </p:nvSpPr>
        <p:spPr bwMode="auto">
          <a:xfrm>
            <a:off x="0" y="9725162"/>
            <a:ext cx="3077137" cy="5094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136" tIns="48069" rIns="96136" bIns="48069" numCol="1" anchor="b" anchorCtr="0" compatLnSpc="1">
            <a:prstTxWarp prst="textNoShape">
              <a:avLst/>
            </a:prstTxWarp>
          </a:bodyPr>
          <a:lstStyle>
            <a:lvl1pPr defTabSz="962614">
              <a:defRPr sz="1200">
                <a:latin typeface="Times New Roman" pitchFamily="18" charset="0"/>
              </a:defRPr>
            </a:lvl1pPr>
          </a:lstStyle>
          <a:p>
            <a:pPr>
              <a:defRPr/>
            </a:pPr>
            <a:endParaRPr lang="de-DE"/>
          </a:p>
        </p:txBody>
      </p:sp>
      <p:sp>
        <p:nvSpPr>
          <p:cNvPr id="4103" name="Rectangle 7"/>
          <p:cNvSpPr>
            <a:spLocks noGrp="1" noChangeArrowheads="1"/>
          </p:cNvSpPr>
          <p:nvPr>
            <p:ph type="sldNum" sz="quarter" idx="5"/>
          </p:nvPr>
        </p:nvSpPr>
        <p:spPr bwMode="auto">
          <a:xfrm>
            <a:off x="4022163" y="9725162"/>
            <a:ext cx="3077137" cy="5094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136" tIns="48069" rIns="96136" bIns="48069" numCol="1" anchor="b" anchorCtr="0" compatLnSpc="1">
            <a:prstTxWarp prst="textNoShape">
              <a:avLst/>
            </a:prstTxWarp>
          </a:bodyPr>
          <a:lstStyle>
            <a:lvl1pPr algn="r" defTabSz="962614">
              <a:defRPr sz="1200">
                <a:latin typeface="Times New Roman" pitchFamily="18" charset="0"/>
              </a:defRPr>
            </a:lvl1pPr>
          </a:lstStyle>
          <a:p>
            <a:pPr>
              <a:defRPr/>
            </a:pPr>
            <a:fld id="{5C4CD34A-38D5-45A5-8B85-DA8B71A62554}" type="slidenum">
              <a:rPr lang="de-DE"/>
              <a:pPr>
                <a:defRPr/>
              </a:pPr>
              <a:t>‹#›</a:t>
            </a:fld>
            <a:endParaRPr lang="de-DE"/>
          </a:p>
        </p:txBody>
      </p:sp>
    </p:spTree>
    <p:extLst>
      <p:ext uri="{BB962C8B-B14F-4D97-AF65-F5344CB8AC3E}">
        <p14:creationId xmlns:p14="http://schemas.microsoft.com/office/powerpoint/2010/main" val="1969763252"/>
      </p:ext>
    </p:extLst>
  </p:cSld>
  <p:clrMap bg1="lt1" tx1="dk1" bg2="lt2" tx2="dk2" accent1="accent1" accent2="accent2" accent3="accent3" accent4="accent4" accent5="accent5" accent6="accent6" hlink="hlink" folHlink="folHlink"/>
  <p:notesStyle>
    <a:lvl1pPr indent="190500" algn="l" rtl="0" eaLnBrk="0" fontAlgn="base" hangingPunct="0">
      <a:spcBef>
        <a:spcPct val="30000"/>
      </a:spcBef>
      <a:spcAft>
        <a:spcPct val="0"/>
      </a:spcAft>
      <a:buChar char="•"/>
      <a:tabLst>
        <a:tab pos="190500" algn="l"/>
        <a:tab pos="571500" algn="l"/>
        <a:tab pos="952500" algn="l"/>
      </a:tabLst>
      <a:defRPr sz="1200" kern="1200">
        <a:solidFill>
          <a:schemeClr val="tx1"/>
        </a:solidFill>
        <a:latin typeface="Times New Roman" pitchFamily="18" charset="0"/>
        <a:ea typeface="+mn-ea"/>
        <a:cs typeface="+mn-cs"/>
      </a:defRPr>
    </a:lvl1pPr>
    <a:lvl2pPr marL="381000" indent="190500" algn="l" rtl="0" eaLnBrk="0" fontAlgn="base" hangingPunct="0">
      <a:spcBef>
        <a:spcPct val="30000"/>
      </a:spcBef>
      <a:spcAft>
        <a:spcPct val="0"/>
      </a:spcAft>
      <a:buChar char="–"/>
      <a:tabLst>
        <a:tab pos="190500" algn="l"/>
        <a:tab pos="571500" algn="l"/>
        <a:tab pos="952500" algn="l"/>
      </a:tabLst>
      <a:defRPr sz="1200" kern="1200">
        <a:solidFill>
          <a:schemeClr val="tx1"/>
        </a:solidFill>
        <a:latin typeface="Times New Roman" pitchFamily="18" charset="0"/>
        <a:ea typeface="+mn-ea"/>
        <a:cs typeface="+mn-cs"/>
      </a:defRPr>
    </a:lvl2pPr>
    <a:lvl3pPr marL="762000" indent="190500" algn="l" rtl="0" eaLnBrk="0" fontAlgn="base" hangingPunct="0">
      <a:spcBef>
        <a:spcPct val="30000"/>
      </a:spcBef>
      <a:spcAft>
        <a:spcPct val="0"/>
      </a:spcAft>
      <a:buFont typeface="Symbol" pitchFamily="18" charset="2"/>
      <a:buChar char="®"/>
      <a:tabLst>
        <a:tab pos="190500" algn="l"/>
        <a:tab pos="571500" algn="l"/>
        <a:tab pos="952500" algn="l"/>
      </a:tabLst>
      <a:defRPr sz="1200" kern="1200">
        <a:solidFill>
          <a:schemeClr val="tx1"/>
        </a:solidFill>
        <a:latin typeface="Times New Roman" pitchFamily="18" charset="0"/>
        <a:ea typeface="+mn-ea"/>
        <a:cs typeface="+mn-cs"/>
      </a:defRPr>
    </a:lvl3pPr>
    <a:lvl4pPr marL="1143000" algn="l" rtl="0" eaLnBrk="0" fontAlgn="base" hangingPunct="0">
      <a:spcBef>
        <a:spcPct val="30000"/>
      </a:spcBef>
      <a:spcAft>
        <a:spcPct val="0"/>
      </a:spcAft>
      <a:tabLst>
        <a:tab pos="190500" algn="l"/>
        <a:tab pos="571500" algn="l"/>
        <a:tab pos="952500" algn="l"/>
      </a:tabLst>
      <a:defRPr sz="1200" kern="1200">
        <a:solidFill>
          <a:schemeClr val="tx1"/>
        </a:solidFill>
        <a:latin typeface="Times New Roman" pitchFamily="18" charset="0"/>
        <a:ea typeface="+mn-ea"/>
        <a:cs typeface="+mn-cs"/>
      </a:defRPr>
    </a:lvl4pPr>
    <a:lvl5pPr marL="1333500" algn="l" rtl="0" eaLnBrk="0" fontAlgn="base" hangingPunct="0">
      <a:spcBef>
        <a:spcPct val="30000"/>
      </a:spcBef>
      <a:spcAft>
        <a:spcPct val="0"/>
      </a:spcAft>
      <a:tabLst>
        <a:tab pos="190500" algn="l"/>
        <a:tab pos="571500" algn="l"/>
        <a:tab pos="952500" algn="l"/>
      </a:tabLs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t>Predict</a:t>
            </a:r>
          </a:p>
          <a:p>
            <a:pPr>
              <a:buNone/>
            </a:pPr>
            <a:endParaRPr lang="en-US" sz="1200"/>
          </a:p>
          <a:p>
            <a:r>
              <a:rPr lang="en-US" sz="1200"/>
              <a:t>Correct Prediction (external influence if exists)</a:t>
            </a:r>
          </a:p>
          <a:p>
            <a:pPr>
              <a:buNone/>
            </a:pPr>
            <a:endParaRPr lang="en-US" sz="1200"/>
          </a:p>
          <a:p>
            <a:r>
              <a:rPr lang="en-US" sz="1200"/>
              <a:t>Transform Corrected Prediction (speak the same language as our sensors)</a:t>
            </a:r>
          </a:p>
          <a:p>
            <a:pPr>
              <a:buNone/>
            </a:pPr>
            <a:endParaRPr lang="en-US" sz="1200"/>
          </a:p>
          <a:p>
            <a:r>
              <a:rPr lang="en-US" sz="1200"/>
              <a:t>Pull in Sensor Reading</a:t>
            </a:r>
          </a:p>
          <a:p>
            <a:pPr>
              <a:buNone/>
            </a:pPr>
            <a:endParaRPr lang="en-US" sz="1200"/>
          </a:p>
          <a:p>
            <a:r>
              <a:rPr lang="en-US" sz="1200"/>
              <a:t>Merge Data Sets/Gaussian Distributions</a:t>
            </a:r>
          </a:p>
          <a:p>
            <a:pPr>
              <a:buNone/>
            </a:pPr>
            <a:endParaRPr lang="en-US" sz="1200"/>
          </a:p>
          <a:p>
            <a:r>
              <a:rPr lang="en-US" sz="1200"/>
              <a:t>Find </a:t>
            </a:r>
            <a:r>
              <a:rPr lang="en-US" sz="1200" b="1"/>
              <a:t>Kalman Gain</a:t>
            </a:r>
          </a:p>
          <a:p>
            <a:pPr>
              <a:buNone/>
            </a:pPr>
            <a:endParaRPr lang="en-US" sz="1200"/>
          </a:p>
          <a:p>
            <a:r>
              <a:rPr lang="en-US" sz="1200"/>
              <a:t>Update (get new Mean Vector and Covariance Matrix)</a:t>
            </a:r>
          </a:p>
          <a:p>
            <a:endParaRPr lang="en-IN"/>
          </a:p>
        </p:txBody>
      </p:sp>
      <p:sp>
        <p:nvSpPr>
          <p:cNvPr id="4" name="Slide Number Placeholder 3"/>
          <p:cNvSpPr>
            <a:spLocks noGrp="1"/>
          </p:cNvSpPr>
          <p:nvPr>
            <p:ph type="sldNum" sz="quarter" idx="5"/>
          </p:nvPr>
        </p:nvSpPr>
        <p:spPr/>
        <p:txBody>
          <a:bodyPr/>
          <a:lstStyle/>
          <a:p>
            <a:pPr marL="0" marR="0" lvl="0" indent="0" algn="r" defTabSz="962614" rtl="0" eaLnBrk="1" fontAlgn="base" latinLnBrk="0" hangingPunct="1">
              <a:lnSpc>
                <a:spcPct val="100000"/>
              </a:lnSpc>
              <a:spcBef>
                <a:spcPct val="0"/>
              </a:spcBef>
              <a:spcAft>
                <a:spcPct val="0"/>
              </a:spcAft>
              <a:buClrTx/>
              <a:buSzTx/>
              <a:buFontTx/>
              <a:buNone/>
              <a:tabLst/>
              <a:defRPr/>
            </a:pPr>
            <a:fld id="{5C4CD34A-38D5-45A5-8B85-DA8B71A62554}" type="slidenum">
              <a:rPr kumimoji="0" lang="de-DE" sz="12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62614" rtl="0" eaLnBrk="1" fontAlgn="base" latinLnBrk="0" hangingPunct="1">
                <a:lnSpc>
                  <a:spcPct val="100000"/>
                </a:lnSpc>
                <a:spcBef>
                  <a:spcPct val="0"/>
                </a:spcBef>
                <a:spcAft>
                  <a:spcPct val="0"/>
                </a:spcAft>
                <a:buClrTx/>
                <a:buSzTx/>
                <a:buFontTx/>
                <a:buNone/>
                <a:tabLst/>
                <a:defRPr/>
              </a:pPr>
              <a:t>9</a:t>
            </a:fld>
            <a:endParaRPr kumimoji="0" lang="de-DE" sz="1200" b="0" i="0" u="none" strike="noStrike" kern="1200" cap="none" spc="0" normalizeH="0" baseline="0" noProof="0">
              <a:ln>
                <a:noFill/>
              </a:ln>
              <a:solidFill>
                <a:srgbClr val="000000"/>
              </a:solidFill>
              <a:effectLst/>
              <a:uLnTx/>
              <a:uFillTx/>
              <a:latin typeface="Times New Roman" pitchFamily="18" charset="0"/>
              <a:ea typeface="+mn-ea"/>
              <a:cs typeface="+mn-cs"/>
            </a:endParaRPr>
          </a:p>
        </p:txBody>
      </p:sp>
    </p:spTree>
    <p:extLst>
      <p:ext uri="{BB962C8B-B14F-4D97-AF65-F5344CB8AC3E}">
        <p14:creationId xmlns:p14="http://schemas.microsoft.com/office/powerpoint/2010/main" val="1672990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pPr marL="0" marR="0" lvl="0" indent="0" algn="r" defTabSz="962614" rtl="0" eaLnBrk="1" fontAlgn="base" latinLnBrk="0" hangingPunct="1">
              <a:lnSpc>
                <a:spcPct val="100000"/>
              </a:lnSpc>
              <a:spcBef>
                <a:spcPct val="0"/>
              </a:spcBef>
              <a:spcAft>
                <a:spcPct val="0"/>
              </a:spcAft>
              <a:buClrTx/>
              <a:buSzTx/>
              <a:buFontTx/>
              <a:buNone/>
              <a:tabLst/>
              <a:defRPr/>
            </a:pPr>
            <a:fld id="{5C4CD34A-38D5-45A5-8B85-DA8B71A62554}" type="slidenum">
              <a:rPr kumimoji="0" lang="de-DE" sz="12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62614" rtl="0" eaLnBrk="1" fontAlgn="base" latinLnBrk="0" hangingPunct="1">
                <a:lnSpc>
                  <a:spcPct val="100000"/>
                </a:lnSpc>
                <a:spcBef>
                  <a:spcPct val="0"/>
                </a:spcBef>
                <a:spcAft>
                  <a:spcPct val="0"/>
                </a:spcAft>
                <a:buClrTx/>
                <a:buSzTx/>
                <a:buFontTx/>
                <a:buNone/>
                <a:tabLst/>
                <a:defRPr/>
              </a:pPr>
              <a:t>11</a:t>
            </a:fld>
            <a:endParaRPr kumimoji="0" lang="de-DE" sz="1200" b="0" i="0" u="none" strike="noStrike" kern="1200" cap="none" spc="0" normalizeH="0" baseline="0" noProof="0">
              <a:ln>
                <a:noFill/>
              </a:ln>
              <a:solidFill>
                <a:srgbClr val="000000"/>
              </a:solidFill>
              <a:effectLst/>
              <a:uLnTx/>
              <a:uFillTx/>
              <a:latin typeface="Times New Roman" pitchFamily="18" charset="0"/>
              <a:ea typeface="+mn-ea"/>
              <a:cs typeface="+mn-cs"/>
            </a:endParaRPr>
          </a:p>
        </p:txBody>
      </p:sp>
    </p:spTree>
    <p:extLst>
      <p:ext uri="{BB962C8B-B14F-4D97-AF65-F5344CB8AC3E}">
        <p14:creationId xmlns:p14="http://schemas.microsoft.com/office/powerpoint/2010/main" val="5163155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bg>
      <p:bgPr>
        <a:solidFill>
          <a:srgbClr val="005F8C"/>
        </a:solidFill>
        <a:effectLst/>
      </p:bgPr>
    </p:bg>
    <p:spTree>
      <p:nvGrpSpPr>
        <p:cNvPr id="1" name=""/>
        <p:cNvGrpSpPr/>
        <p:nvPr/>
      </p:nvGrpSpPr>
      <p:grpSpPr>
        <a:xfrm>
          <a:off x="0" y="0"/>
          <a:ext cx="0" cy="0"/>
          <a:chOff x="0" y="0"/>
          <a:chExt cx="0" cy="0"/>
        </a:xfrm>
      </p:grpSpPr>
      <p:sp>
        <p:nvSpPr>
          <p:cNvPr id="6" name="AutoShape 6"/>
          <p:cNvSpPr>
            <a:spLocks noChangeArrowheads="1"/>
          </p:cNvSpPr>
          <p:nvPr userDrawn="1"/>
        </p:nvSpPr>
        <p:spPr bwMode="auto">
          <a:xfrm rot="10800000" flipH="1">
            <a:off x="1" y="908720"/>
            <a:ext cx="1244588" cy="5040560"/>
          </a:xfrm>
          <a:prstGeom prst="rtTriangle">
            <a:avLst/>
          </a:prstGeom>
          <a:solidFill>
            <a:schemeClr val="bg1"/>
          </a:solidFill>
          <a:ln w="0">
            <a:solidFill>
              <a:schemeClr val="bg1"/>
            </a:solidFill>
            <a:miter lim="800000"/>
            <a:headEnd/>
            <a:tailEnd/>
          </a:ln>
          <a:effectLst/>
        </p:spPr>
        <p:txBody>
          <a:bodyPr wrap="none" anchor="ctr"/>
          <a:lstStyle/>
          <a:p>
            <a:endParaRPr lang="de-DE"/>
          </a:p>
        </p:txBody>
      </p:sp>
      <p:sp>
        <p:nvSpPr>
          <p:cNvPr id="7" name="AutoShape 7"/>
          <p:cNvSpPr>
            <a:spLocks noChangeArrowheads="1"/>
          </p:cNvSpPr>
          <p:nvPr userDrawn="1"/>
        </p:nvSpPr>
        <p:spPr bwMode="auto">
          <a:xfrm flipH="1">
            <a:off x="1251396" y="0"/>
            <a:ext cx="209216" cy="908720"/>
          </a:xfrm>
          <a:prstGeom prst="rtTriangle">
            <a:avLst/>
          </a:prstGeom>
          <a:solidFill>
            <a:schemeClr val="bg1"/>
          </a:solidFill>
          <a:ln w="0">
            <a:solidFill>
              <a:schemeClr val="bg1"/>
            </a:solidFill>
            <a:miter lim="800000"/>
            <a:headEnd/>
            <a:tailEnd/>
          </a:ln>
          <a:effectLst/>
        </p:spPr>
        <p:txBody>
          <a:bodyPr wrap="none" anchor="ctr"/>
          <a:lstStyle/>
          <a:p>
            <a:endParaRPr lang="de-DE"/>
          </a:p>
        </p:txBody>
      </p:sp>
      <p:sp>
        <p:nvSpPr>
          <p:cNvPr id="8" name="Rectangle 8"/>
          <p:cNvSpPr>
            <a:spLocks noChangeArrowheads="1"/>
          </p:cNvSpPr>
          <p:nvPr userDrawn="1"/>
        </p:nvSpPr>
        <p:spPr bwMode="auto">
          <a:xfrm>
            <a:off x="1460612" y="0"/>
            <a:ext cx="8445388" cy="908720"/>
          </a:xfrm>
          <a:prstGeom prst="rect">
            <a:avLst/>
          </a:prstGeom>
          <a:solidFill>
            <a:schemeClr val="bg1"/>
          </a:solidFill>
          <a:ln w="0">
            <a:solidFill>
              <a:schemeClr val="bg1"/>
            </a:solidFill>
            <a:miter lim="800000"/>
            <a:headEnd/>
            <a:tailEnd/>
          </a:ln>
          <a:effectLst/>
        </p:spPr>
        <p:txBody>
          <a:bodyPr wrap="none" anchor="ctr"/>
          <a:lstStyle/>
          <a:p>
            <a:endParaRPr lang="de-DE"/>
          </a:p>
        </p:txBody>
      </p:sp>
      <p:sp>
        <p:nvSpPr>
          <p:cNvPr id="2052" name="Rectangle 4"/>
          <p:cNvSpPr>
            <a:spLocks noGrp="1" noChangeArrowheads="1"/>
          </p:cNvSpPr>
          <p:nvPr>
            <p:ph type="ctrTitle"/>
          </p:nvPr>
        </p:nvSpPr>
        <p:spPr>
          <a:xfrm>
            <a:off x="1244588" y="2276872"/>
            <a:ext cx="8153400" cy="1368425"/>
          </a:xfrm>
        </p:spPr>
        <p:txBody>
          <a:bodyPr/>
          <a:lstStyle>
            <a:lvl1pPr>
              <a:spcAft>
                <a:spcPts val="300"/>
              </a:spcAft>
              <a:defRPr sz="3600">
                <a:latin typeface="Calibri" pitchFamily="34" charset="0"/>
              </a:defRPr>
            </a:lvl1pPr>
          </a:lstStyle>
          <a:p>
            <a:pPr lvl="0"/>
            <a:endParaRPr lang="de-DE" noProof="0"/>
          </a:p>
        </p:txBody>
      </p:sp>
      <p:sp>
        <p:nvSpPr>
          <p:cNvPr id="2053" name="Rectangle 5"/>
          <p:cNvSpPr>
            <a:spLocks noGrp="1" noChangeArrowheads="1"/>
          </p:cNvSpPr>
          <p:nvPr>
            <p:ph type="subTitle" idx="1"/>
          </p:nvPr>
        </p:nvSpPr>
        <p:spPr>
          <a:xfrm>
            <a:off x="1244588" y="3840832"/>
            <a:ext cx="8153400" cy="1676400"/>
          </a:xfrm>
        </p:spPr>
        <p:txBody>
          <a:bodyPr/>
          <a:lstStyle>
            <a:lvl1pPr marL="0" indent="0">
              <a:lnSpc>
                <a:spcPct val="100000"/>
              </a:lnSpc>
              <a:spcBef>
                <a:spcPts val="0"/>
              </a:spcBef>
              <a:spcAft>
                <a:spcPts val="300"/>
              </a:spcAft>
              <a:defRPr sz="2800">
                <a:solidFill>
                  <a:schemeClr val="bg1"/>
                </a:solidFill>
                <a:latin typeface="Calibri" pitchFamily="34" charset="0"/>
              </a:defRPr>
            </a:lvl1pPr>
          </a:lstStyle>
          <a:p>
            <a:pPr lvl="0"/>
            <a:r>
              <a:rPr lang="de-DE" noProof="0"/>
              <a:t>Klicken Sie, um das Format des Untertitelmasters zu bearbeiten</a:t>
            </a:r>
          </a:p>
        </p:txBody>
      </p:sp>
      <p:sp>
        <p:nvSpPr>
          <p:cNvPr id="9" name="AutoShape 1"/>
          <p:cNvSpPr>
            <a:spLocks noChangeArrowheads="1"/>
          </p:cNvSpPr>
          <p:nvPr userDrawn="1"/>
        </p:nvSpPr>
        <p:spPr bwMode="auto">
          <a:xfrm>
            <a:off x="227007" y="57485"/>
            <a:ext cx="792163" cy="792163"/>
          </a:xfrm>
          <a:prstGeom prst="roundRect">
            <a:avLst>
              <a:gd name="adj" fmla="val 199"/>
            </a:avLst>
          </a:prstGeom>
          <a:solidFill>
            <a:srgbClr val="005F8C"/>
          </a:solidFill>
          <a:ln>
            <a:noFill/>
          </a:ln>
          <a:effectLst/>
        </p:spPr>
        <p:txBody>
          <a:bodyPr wrap="none" anchor="ctr"/>
          <a:lstStyle/>
          <a:p>
            <a:endParaRPr lang="de-DE"/>
          </a:p>
        </p:txBody>
      </p:sp>
      <p:sp>
        <p:nvSpPr>
          <p:cNvPr id="11" name="Oval 2"/>
          <p:cNvSpPr>
            <a:spLocks noChangeArrowheads="1"/>
          </p:cNvSpPr>
          <p:nvPr userDrawn="1"/>
        </p:nvSpPr>
        <p:spPr bwMode="auto">
          <a:xfrm>
            <a:off x="317495" y="149560"/>
            <a:ext cx="609600" cy="609600"/>
          </a:xfrm>
          <a:prstGeom prst="ellipse">
            <a:avLst/>
          </a:prstGeom>
          <a:solidFill>
            <a:srgbClr val="FFFFFF"/>
          </a:solidFill>
          <a:ln w="9525">
            <a:solidFill>
              <a:srgbClr val="FFFFFF"/>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de-DE"/>
          </a:p>
        </p:txBody>
      </p:sp>
      <p:sp>
        <p:nvSpPr>
          <p:cNvPr id="12" name="Oval 3"/>
          <p:cNvSpPr>
            <a:spLocks noChangeArrowheads="1"/>
          </p:cNvSpPr>
          <p:nvPr userDrawn="1"/>
        </p:nvSpPr>
        <p:spPr bwMode="auto">
          <a:xfrm>
            <a:off x="439732" y="270210"/>
            <a:ext cx="365125" cy="365125"/>
          </a:xfrm>
          <a:prstGeom prst="ellipse">
            <a:avLst/>
          </a:prstGeom>
          <a:solidFill>
            <a:srgbClr val="005F8C"/>
          </a:solidFill>
          <a:ln>
            <a:noFill/>
          </a:ln>
          <a:effectLst/>
        </p:spPr>
        <p:txBody>
          <a:bodyPr wrap="none" anchor="ctr"/>
          <a:lstStyle/>
          <a:p>
            <a:endParaRPr lang="de-DE"/>
          </a:p>
        </p:txBody>
      </p:sp>
      <p:sp>
        <p:nvSpPr>
          <p:cNvPr id="13" name="Freeform 4"/>
          <p:cNvSpPr>
            <a:spLocks noChangeArrowheads="1"/>
          </p:cNvSpPr>
          <p:nvPr userDrawn="1"/>
        </p:nvSpPr>
        <p:spPr bwMode="auto">
          <a:xfrm>
            <a:off x="577845" y="87648"/>
            <a:ext cx="122237" cy="244475"/>
          </a:xfrm>
          <a:custGeom>
            <a:avLst/>
            <a:gdLst>
              <a:gd name="T0" fmla="*/ 339 w 340"/>
              <a:gd name="T1" fmla="*/ 678 h 679"/>
              <a:gd name="T2" fmla="*/ 0 w 340"/>
              <a:gd name="T3" fmla="*/ 339 h 679"/>
              <a:gd name="T4" fmla="*/ 339 w 340"/>
              <a:gd name="T5" fmla="*/ 0 h 679"/>
            </a:gdLst>
            <a:ahLst/>
            <a:cxnLst>
              <a:cxn ang="0">
                <a:pos x="T0" y="T1"/>
              </a:cxn>
              <a:cxn ang="0">
                <a:pos x="T2" y="T3"/>
              </a:cxn>
              <a:cxn ang="0">
                <a:pos x="T4" y="T5"/>
              </a:cxn>
            </a:cxnLst>
            <a:rect l="0" t="0" r="r" b="b"/>
            <a:pathLst>
              <a:path w="340" h="679">
                <a:moveTo>
                  <a:pt x="339" y="678"/>
                </a:moveTo>
                <a:lnTo>
                  <a:pt x="0" y="339"/>
                </a:lnTo>
                <a:lnTo>
                  <a:pt x="339" y="0"/>
                </a:lnTo>
              </a:path>
            </a:pathLst>
          </a:custGeom>
          <a:noFill/>
          <a:ln w="28800">
            <a:solidFill>
              <a:srgbClr val="005F8C"/>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de-DE"/>
          </a:p>
        </p:txBody>
      </p:sp>
      <p:sp>
        <p:nvSpPr>
          <p:cNvPr id="14" name="Freeform 5"/>
          <p:cNvSpPr>
            <a:spLocks noChangeArrowheads="1"/>
          </p:cNvSpPr>
          <p:nvPr userDrawn="1"/>
        </p:nvSpPr>
        <p:spPr bwMode="auto">
          <a:xfrm>
            <a:off x="257170" y="376573"/>
            <a:ext cx="244475" cy="122237"/>
          </a:xfrm>
          <a:custGeom>
            <a:avLst/>
            <a:gdLst>
              <a:gd name="T0" fmla="*/ 678 w 679"/>
              <a:gd name="T1" fmla="*/ 0 h 340"/>
              <a:gd name="T2" fmla="*/ 339 w 679"/>
              <a:gd name="T3" fmla="*/ 339 h 340"/>
              <a:gd name="T4" fmla="*/ 0 w 679"/>
              <a:gd name="T5" fmla="*/ 0 h 340"/>
            </a:gdLst>
            <a:ahLst/>
            <a:cxnLst>
              <a:cxn ang="0">
                <a:pos x="T0" y="T1"/>
              </a:cxn>
              <a:cxn ang="0">
                <a:pos x="T2" y="T3"/>
              </a:cxn>
              <a:cxn ang="0">
                <a:pos x="T4" y="T5"/>
              </a:cxn>
            </a:cxnLst>
            <a:rect l="0" t="0" r="r" b="b"/>
            <a:pathLst>
              <a:path w="679" h="340">
                <a:moveTo>
                  <a:pt x="678" y="0"/>
                </a:moveTo>
                <a:lnTo>
                  <a:pt x="339" y="339"/>
                </a:lnTo>
                <a:lnTo>
                  <a:pt x="0" y="0"/>
                </a:lnTo>
              </a:path>
            </a:pathLst>
          </a:custGeom>
          <a:noFill/>
          <a:ln w="28800">
            <a:solidFill>
              <a:srgbClr val="005F8C"/>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de-DE"/>
          </a:p>
        </p:txBody>
      </p:sp>
      <p:sp>
        <p:nvSpPr>
          <p:cNvPr id="15" name="Freeform 6"/>
          <p:cNvSpPr>
            <a:spLocks noChangeArrowheads="1"/>
          </p:cNvSpPr>
          <p:nvPr userDrawn="1"/>
        </p:nvSpPr>
        <p:spPr bwMode="auto">
          <a:xfrm>
            <a:off x="744532" y="408323"/>
            <a:ext cx="244475" cy="122237"/>
          </a:xfrm>
          <a:custGeom>
            <a:avLst/>
            <a:gdLst>
              <a:gd name="T0" fmla="*/ 0 w 679"/>
              <a:gd name="T1" fmla="*/ 339 h 340"/>
              <a:gd name="T2" fmla="*/ 339 w 679"/>
              <a:gd name="T3" fmla="*/ 0 h 340"/>
              <a:gd name="T4" fmla="*/ 678 w 679"/>
              <a:gd name="T5" fmla="*/ 339 h 340"/>
            </a:gdLst>
            <a:ahLst/>
            <a:cxnLst>
              <a:cxn ang="0">
                <a:pos x="T0" y="T1"/>
              </a:cxn>
              <a:cxn ang="0">
                <a:pos x="T2" y="T3"/>
              </a:cxn>
              <a:cxn ang="0">
                <a:pos x="T4" y="T5"/>
              </a:cxn>
            </a:cxnLst>
            <a:rect l="0" t="0" r="r" b="b"/>
            <a:pathLst>
              <a:path w="679" h="340">
                <a:moveTo>
                  <a:pt x="0" y="339"/>
                </a:moveTo>
                <a:lnTo>
                  <a:pt x="339" y="0"/>
                </a:lnTo>
                <a:lnTo>
                  <a:pt x="678" y="339"/>
                </a:lnTo>
              </a:path>
            </a:pathLst>
          </a:custGeom>
          <a:noFill/>
          <a:ln w="28800">
            <a:solidFill>
              <a:srgbClr val="005F8C"/>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de-DE"/>
          </a:p>
        </p:txBody>
      </p:sp>
      <p:sp>
        <p:nvSpPr>
          <p:cNvPr id="16" name="Freeform 7"/>
          <p:cNvSpPr>
            <a:spLocks noChangeArrowheads="1"/>
          </p:cNvSpPr>
          <p:nvPr userDrawn="1"/>
        </p:nvSpPr>
        <p:spPr bwMode="auto">
          <a:xfrm>
            <a:off x="546095" y="575010"/>
            <a:ext cx="122237" cy="244475"/>
          </a:xfrm>
          <a:custGeom>
            <a:avLst/>
            <a:gdLst>
              <a:gd name="T0" fmla="*/ 0 w 340"/>
              <a:gd name="T1" fmla="*/ 0 h 679"/>
              <a:gd name="T2" fmla="*/ 339 w 340"/>
              <a:gd name="T3" fmla="*/ 339 h 679"/>
              <a:gd name="T4" fmla="*/ 0 w 340"/>
              <a:gd name="T5" fmla="*/ 678 h 679"/>
            </a:gdLst>
            <a:ahLst/>
            <a:cxnLst>
              <a:cxn ang="0">
                <a:pos x="T0" y="T1"/>
              </a:cxn>
              <a:cxn ang="0">
                <a:pos x="T2" y="T3"/>
              </a:cxn>
              <a:cxn ang="0">
                <a:pos x="T4" y="T5"/>
              </a:cxn>
            </a:cxnLst>
            <a:rect l="0" t="0" r="r" b="b"/>
            <a:pathLst>
              <a:path w="340" h="679">
                <a:moveTo>
                  <a:pt x="0" y="0"/>
                </a:moveTo>
                <a:lnTo>
                  <a:pt x="339" y="339"/>
                </a:lnTo>
                <a:lnTo>
                  <a:pt x="0" y="678"/>
                </a:lnTo>
              </a:path>
            </a:pathLst>
          </a:custGeom>
          <a:noFill/>
          <a:ln w="28800">
            <a:solidFill>
              <a:srgbClr val="005F8C"/>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de-DE"/>
          </a:p>
        </p:txBody>
      </p:sp>
      <p:grpSp>
        <p:nvGrpSpPr>
          <p:cNvPr id="17" name="Gruppieren 16"/>
          <p:cNvGrpSpPr>
            <a:grpSpLocks noChangeAspect="1"/>
          </p:cNvGrpSpPr>
          <p:nvPr userDrawn="1"/>
        </p:nvGrpSpPr>
        <p:grpSpPr>
          <a:xfrm>
            <a:off x="6789204" y="164772"/>
            <a:ext cx="2876403" cy="576000"/>
            <a:chOff x="252416" y="311151"/>
            <a:chExt cx="1260491" cy="252411"/>
          </a:xfrm>
        </p:grpSpPr>
        <p:sp>
          <p:nvSpPr>
            <p:cNvPr id="18" name="Freeform 6"/>
            <p:cNvSpPr>
              <a:spLocks noEditPoints="1"/>
            </p:cNvSpPr>
            <p:nvPr userDrawn="1"/>
          </p:nvSpPr>
          <p:spPr bwMode="auto">
            <a:xfrm>
              <a:off x="530231" y="474662"/>
              <a:ext cx="982676" cy="88900"/>
            </a:xfrm>
            <a:custGeom>
              <a:avLst/>
              <a:gdLst>
                <a:gd name="T0" fmla="*/ 46 w 1023"/>
                <a:gd name="T1" fmla="*/ 88 h 89"/>
                <a:gd name="T2" fmla="*/ 63 w 1023"/>
                <a:gd name="T3" fmla="*/ 1 h 89"/>
                <a:gd name="T4" fmla="*/ 0 w 1023"/>
                <a:gd name="T5" fmla="*/ 1 h 89"/>
                <a:gd name="T6" fmla="*/ 99 w 1023"/>
                <a:gd name="T7" fmla="*/ 70 h 89"/>
                <a:gd name="T8" fmla="*/ 106 w 1023"/>
                <a:gd name="T9" fmla="*/ 1 h 89"/>
                <a:gd name="T10" fmla="*/ 113 w 1023"/>
                <a:gd name="T11" fmla="*/ 22 h 89"/>
                <a:gd name="T12" fmla="*/ 111 w 1023"/>
                <a:gd name="T13" fmla="*/ 36 h 89"/>
                <a:gd name="T14" fmla="*/ 182 w 1023"/>
                <a:gd name="T15" fmla="*/ 88 h 89"/>
                <a:gd name="T16" fmla="*/ 237 w 1023"/>
                <a:gd name="T17" fmla="*/ 88 h 89"/>
                <a:gd name="T18" fmla="*/ 247 w 1023"/>
                <a:gd name="T19" fmla="*/ 44 h 89"/>
                <a:gd name="T20" fmla="*/ 220 w 1023"/>
                <a:gd name="T21" fmla="*/ 17 h 89"/>
                <a:gd name="T22" fmla="*/ 243 w 1023"/>
                <a:gd name="T23" fmla="*/ 1 h 89"/>
                <a:gd name="T24" fmla="*/ 201 w 1023"/>
                <a:gd name="T25" fmla="*/ 25 h 89"/>
                <a:gd name="T26" fmla="*/ 237 w 1023"/>
                <a:gd name="T27" fmla="*/ 58 h 89"/>
                <a:gd name="T28" fmla="*/ 213 w 1023"/>
                <a:gd name="T29" fmla="*/ 73 h 89"/>
                <a:gd name="T30" fmla="*/ 328 w 1023"/>
                <a:gd name="T31" fmla="*/ 88 h 89"/>
                <a:gd name="T32" fmla="*/ 324 w 1023"/>
                <a:gd name="T33" fmla="*/ 51 h 89"/>
                <a:gd name="T34" fmla="*/ 327 w 1023"/>
                <a:gd name="T35" fmla="*/ 1 h 89"/>
                <a:gd name="T36" fmla="*/ 364 w 1023"/>
                <a:gd name="T37" fmla="*/ 88 h 89"/>
                <a:gd name="T38" fmla="*/ 392 w 1023"/>
                <a:gd name="T39" fmla="*/ 55 h 89"/>
                <a:gd name="T40" fmla="*/ 393 w 1023"/>
                <a:gd name="T41" fmla="*/ 5 h 89"/>
                <a:gd name="T42" fmla="*/ 353 w 1023"/>
                <a:gd name="T43" fmla="*/ 1 h 89"/>
                <a:gd name="T44" fmla="*/ 364 w 1023"/>
                <a:gd name="T45" fmla="*/ 16 h 89"/>
                <a:gd name="T46" fmla="*/ 382 w 1023"/>
                <a:gd name="T47" fmla="*/ 38 h 89"/>
                <a:gd name="T48" fmla="*/ 434 w 1023"/>
                <a:gd name="T49" fmla="*/ 88 h 89"/>
                <a:gd name="T50" fmla="*/ 480 w 1023"/>
                <a:gd name="T51" fmla="*/ 62 h 89"/>
                <a:gd name="T52" fmla="*/ 445 w 1023"/>
                <a:gd name="T53" fmla="*/ 29 h 89"/>
                <a:gd name="T54" fmla="*/ 473 w 1023"/>
                <a:gd name="T55" fmla="*/ 19 h 89"/>
                <a:gd name="T56" fmla="*/ 434 w 1023"/>
                <a:gd name="T57" fmla="*/ 6 h 89"/>
                <a:gd name="T58" fmla="*/ 445 w 1023"/>
                <a:gd name="T59" fmla="*/ 49 h 89"/>
                <a:gd name="T60" fmla="*/ 449 w 1023"/>
                <a:gd name="T61" fmla="*/ 74 h 89"/>
                <a:gd name="T62" fmla="*/ 424 w 1023"/>
                <a:gd name="T63" fmla="*/ 84 h 89"/>
                <a:gd name="T64" fmla="*/ 514 w 1023"/>
                <a:gd name="T65" fmla="*/ 73 h 89"/>
                <a:gd name="T66" fmla="*/ 579 w 1023"/>
                <a:gd name="T67" fmla="*/ 88 h 89"/>
                <a:gd name="T68" fmla="*/ 635 w 1023"/>
                <a:gd name="T69" fmla="*/ 88 h 89"/>
                <a:gd name="T70" fmla="*/ 596 w 1023"/>
                <a:gd name="T71" fmla="*/ 36 h 89"/>
                <a:gd name="T72" fmla="*/ 609 w 1023"/>
                <a:gd name="T73" fmla="*/ 55 h 89"/>
                <a:gd name="T74" fmla="*/ 692 w 1023"/>
                <a:gd name="T75" fmla="*/ 87 h 89"/>
                <a:gd name="T76" fmla="*/ 694 w 1023"/>
                <a:gd name="T77" fmla="*/ 1 h 89"/>
                <a:gd name="T78" fmla="*/ 668 w 1023"/>
                <a:gd name="T79" fmla="*/ 70 h 89"/>
                <a:gd name="T80" fmla="*/ 648 w 1023"/>
                <a:gd name="T81" fmla="*/ 59 h 89"/>
                <a:gd name="T82" fmla="*/ 765 w 1023"/>
                <a:gd name="T83" fmla="*/ 88 h 89"/>
                <a:gd name="T84" fmla="*/ 723 w 1023"/>
                <a:gd name="T85" fmla="*/ 16 h 89"/>
                <a:gd name="T86" fmla="*/ 823 w 1023"/>
                <a:gd name="T87" fmla="*/ 73 h 89"/>
                <a:gd name="T88" fmla="*/ 823 w 1023"/>
                <a:gd name="T89" fmla="*/ 16 h 89"/>
                <a:gd name="T90" fmla="*/ 859 w 1023"/>
                <a:gd name="T91" fmla="*/ 88 h 89"/>
                <a:gd name="T92" fmla="*/ 921 w 1023"/>
                <a:gd name="T93" fmla="*/ 88 h 89"/>
                <a:gd name="T94" fmla="*/ 931 w 1023"/>
                <a:gd name="T95" fmla="*/ 24 h 89"/>
                <a:gd name="T96" fmla="*/ 895 w 1023"/>
                <a:gd name="T97" fmla="*/ 0 h 89"/>
                <a:gd name="T98" fmla="*/ 893 w 1023"/>
                <a:gd name="T99" fmla="*/ 88 h 89"/>
                <a:gd name="T100" fmla="*/ 912 w 1023"/>
                <a:gd name="T101" fmla="*/ 18 h 89"/>
                <a:gd name="T102" fmla="*/ 893 w 1023"/>
                <a:gd name="T103" fmla="*/ 16 h 89"/>
                <a:gd name="T104" fmla="*/ 972 w 1023"/>
                <a:gd name="T105" fmla="*/ 29 h 89"/>
                <a:gd name="T106" fmla="*/ 1007 w 1023"/>
                <a:gd name="T107" fmla="*/ 1 h 89"/>
                <a:gd name="T108" fmla="*/ 969 w 1023"/>
                <a:gd name="T10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23" h="89">
                  <a:moveTo>
                    <a:pt x="16" y="88"/>
                  </a:moveTo>
                  <a:lnTo>
                    <a:pt x="16" y="88"/>
                  </a:lnTo>
                  <a:lnTo>
                    <a:pt x="16" y="51"/>
                  </a:lnTo>
                  <a:lnTo>
                    <a:pt x="21" y="51"/>
                  </a:lnTo>
                  <a:lnTo>
                    <a:pt x="46" y="88"/>
                  </a:lnTo>
                  <a:lnTo>
                    <a:pt x="67" y="88"/>
                  </a:lnTo>
                  <a:lnTo>
                    <a:pt x="39" y="47"/>
                  </a:lnTo>
                  <a:lnTo>
                    <a:pt x="31" y="43"/>
                  </a:lnTo>
                  <a:lnTo>
                    <a:pt x="38" y="38"/>
                  </a:lnTo>
                  <a:lnTo>
                    <a:pt x="63" y="1"/>
                  </a:lnTo>
                  <a:lnTo>
                    <a:pt x="44" y="1"/>
                  </a:lnTo>
                  <a:lnTo>
                    <a:pt x="20" y="38"/>
                  </a:lnTo>
                  <a:lnTo>
                    <a:pt x="16" y="40"/>
                  </a:lnTo>
                  <a:lnTo>
                    <a:pt x="16" y="1"/>
                  </a:lnTo>
                  <a:lnTo>
                    <a:pt x="0" y="1"/>
                  </a:lnTo>
                  <a:lnTo>
                    <a:pt x="0" y="88"/>
                  </a:lnTo>
                  <a:lnTo>
                    <a:pt x="16" y="88"/>
                  </a:lnTo>
                  <a:close/>
                  <a:moveTo>
                    <a:pt x="93" y="88"/>
                  </a:moveTo>
                  <a:lnTo>
                    <a:pt x="93" y="88"/>
                  </a:lnTo>
                  <a:lnTo>
                    <a:pt x="99" y="70"/>
                  </a:lnTo>
                  <a:lnTo>
                    <a:pt x="128" y="70"/>
                  </a:lnTo>
                  <a:lnTo>
                    <a:pt x="133" y="88"/>
                  </a:lnTo>
                  <a:lnTo>
                    <a:pt x="149" y="88"/>
                  </a:lnTo>
                  <a:lnTo>
                    <a:pt x="118" y="1"/>
                  </a:lnTo>
                  <a:lnTo>
                    <a:pt x="106" y="1"/>
                  </a:lnTo>
                  <a:lnTo>
                    <a:pt x="77" y="88"/>
                  </a:lnTo>
                  <a:lnTo>
                    <a:pt x="93" y="88"/>
                  </a:lnTo>
                  <a:close/>
                  <a:moveTo>
                    <a:pt x="111" y="36"/>
                  </a:moveTo>
                  <a:lnTo>
                    <a:pt x="111" y="36"/>
                  </a:lnTo>
                  <a:lnTo>
                    <a:pt x="113" y="22"/>
                  </a:lnTo>
                  <a:lnTo>
                    <a:pt x="114" y="22"/>
                  </a:lnTo>
                  <a:lnTo>
                    <a:pt x="116" y="36"/>
                  </a:lnTo>
                  <a:lnTo>
                    <a:pt x="123" y="55"/>
                  </a:lnTo>
                  <a:lnTo>
                    <a:pt x="104" y="55"/>
                  </a:lnTo>
                  <a:lnTo>
                    <a:pt x="111" y="36"/>
                  </a:lnTo>
                  <a:close/>
                  <a:moveTo>
                    <a:pt x="182" y="1"/>
                  </a:moveTo>
                  <a:lnTo>
                    <a:pt x="182" y="1"/>
                  </a:lnTo>
                  <a:lnTo>
                    <a:pt x="166" y="1"/>
                  </a:lnTo>
                  <a:lnTo>
                    <a:pt x="166" y="88"/>
                  </a:lnTo>
                  <a:lnTo>
                    <a:pt x="182" y="88"/>
                  </a:lnTo>
                  <a:lnTo>
                    <a:pt x="182" y="1"/>
                  </a:lnTo>
                  <a:close/>
                  <a:moveTo>
                    <a:pt x="209" y="88"/>
                  </a:moveTo>
                  <a:lnTo>
                    <a:pt x="209" y="88"/>
                  </a:lnTo>
                  <a:cubicBezTo>
                    <a:pt x="214" y="89"/>
                    <a:pt x="219" y="89"/>
                    <a:pt x="225" y="89"/>
                  </a:cubicBezTo>
                  <a:cubicBezTo>
                    <a:pt x="230" y="89"/>
                    <a:pt x="234" y="89"/>
                    <a:pt x="237" y="88"/>
                  </a:cubicBezTo>
                  <a:cubicBezTo>
                    <a:pt x="241" y="87"/>
                    <a:pt x="245" y="85"/>
                    <a:pt x="247" y="83"/>
                  </a:cubicBezTo>
                  <a:cubicBezTo>
                    <a:pt x="250" y="80"/>
                    <a:pt x="252" y="78"/>
                    <a:pt x="253" y="74"/>
                  </a:cubicBezTo>
                  <a:cubicBezTo>
                    <a:pt x="255" y="71"/>
                    <a:pt x="256" y="67"/>
                    <a:pt x="256" y="62"/>
                  </a:cubicBezTo>
                  <a:cubicBezTo>
                    <a:pt x="256" y="58"/>
                    <a:pt x="255" y="54"/>
                    <a:pt x="253" y="51"/>
                  </a:cubicBezTo>
                  <a:cubicBezTo>
                    <a:pt x="251" y="48"/>
                    <a:pt x="249" y="46"/>
                    <a:pt x="247" y="44"/>
                  </a:cubicBezTo>
                  <a:cubicBezTo>
                    <a:pt x="244" y="41"/>
                    <a:pt x="241" y="40"/>
                    <a:pt x="238" y="38"/>
                  </a:cubicBezTo>
                  <a:cubicBezTo>
                    <a:pt x="234" y="37"/>
                    <a:pt x="231" y="35"/>
                    <a:pt x="228" y="34"/>
                  </a:cubicBezTo>
                  <a:cubicBezTo>
                    <a:pt x="225" y="32"/>
                    <a:pt x="223" y="31"/>
                    <a:pt x="220" y="29"/>
                  </a:cubicBezTo>
                  <a:cubicBezTo>
                    <a:pt x="218" y="28"/>
                    <a:pt x="217" y="26"/>
                    <a:pt x="217" y="23"/>
                  </a:cubicBezTo>
                  <a:cubicBezTo>
                    <a:pt x="217" y="21"/>
                    <a:pt x="218" y="19"/>
                    <a:pt x="220" y="17"/>
                  </a:cubicBezTo>
                  <a:cubicBezTo>
                    <a:pt x="222" y="15"/>
                    <a:pt x="225" y="15"/>
                    <a:pt x="229" y="15"/>
                  </a:cubicBezTo>
                  <a:cubicBezTo>
                    <a:pt x="233" y="15"/>
                    <a:pt x="237" y="15"/>
                    <a:pt x="241" y="16"/>
                  </a:cubicBezTo>
                  <a:cubicBezTo>
                    <a:pt x="244" y="17"/>
                    <a:pt x="247" y="18"/>
                    <a:pt x="249" y="19"/>
                  </a:cubicBezTo>
                  <a:lnTo>
                    <a:pt x="254" y="5"/>
                  </a:lnTo>
                  <a:cubicBezTo>
                    <a:pt x="251" y="3"/>
                    <a:pt x="247" y="2"/>
                    <a:pt x="243" y="1"/>
                  </a:cubicBezTo>
                  <a:cubicBezTo>
                    <a:pt x="239" y="0"/>
                    <a:pt x="234" y="0"/>
                    <a:pt x="229" y="0"/>
                  </a:cubicBezTo>
                  <a:cubicBezTo>
                    <a:pt x="225" y="0"/>
                    <a:pt x="221" y="0"/>
                    <a:pt x="218" y="1"/>
                  </a:cubicBezTo>
                  <a:cubicBezTo>
                    <a:pt x="215" y="2"/>
                    <a:pt x="212" y="4"/>
                    <a:pt x="209" y="6"/>
                  </a:cubicBezTo>
                  <a:cubicBezTo>
                    <a:pt x="207" y="8"/>
                    <a:pt x="205" y="10"/>
                    <a:pt x="203" y="14"/>
                  </a:cubicBezTo>
                  <a:cubicBezTo>
                    <a:pt x="202" y="17"/>
                    <a:pt x="201" y="20"/>
                    <a:pt x="201" y="25"/>
                  </a:cubicBezTo>
                  <a:cubicBezTo>
                    <a:pt x="201" y="29"/>
                    <a:pt x="202" y="33"/>
                    <a:pt x="204" y="36"/>
                  </a:cubicBezTo>
                  <a:cubicBezTo>
                    <a:pt x="206" y="39"/>
                    <a:pt x="208" y="42"/>
                    <a:pt x="211" y="44"/>
                  </a:cubicBezTo>
                  <a:cubicBezTo>
                    <a:pt x="214" y="46"/>
                    <a:pt x="217" y="48"/>
                    <a:pt x="221" y="49"/>
                  </a:cubicBezTo>
                  <a:cubicBezTo>
                    <a:pt x="224" y="51"/>
                    <a:pt x="227" y="52"/>
                    <a:pt x="230" y="54"/>
                  </a:cubicBezTo>
                  <a:cubicBezTo>
                    <a:pt x="233" y="55"/>
                    <a:pt x="236" y="56"/>
                    <a:pt x="237" y="58"/>
                  </a:cubicBezTo>
                  <a:cubicBezTo>
                    <a:pt x="239" y="60"/>
                    <a:pt x="240" y="62"/>
                    <a:pt x="240" y="64"/>
                  </a:cubicBezTo>
                  <a:cubicBezTo>
                    <a:pt x="240" y="68"/>
                    <a:pt x="238" y="70"/>
                    <a:pt x="236" y="72"/>
                  </a:cubicBezTo>
                  <a:cubicBezTo>
                    <a:pt x="233" y="73"/>
                    <a:pt x="229" y="74"/>
                    <a:pt x="224" y="74"/>
                  </a:cubicBezTo>
                  <a:cubicBezTo>
                    <a:pt x="222" y="74"/>
                    <a:pt x="220" y="74"/>
                    <a:pt x="218" y="74"/>
                  </a:cubicBezTo>
                  <a:cubicBezTo>
                    <a:pt x="216" y="73"/>
                    <a:pt x="214" y="73"/>
                    <a:pt x="213" y="73"/>
                  </a:cubicBezTo>
                  <a:cubicBezTo>
                    <a:pt x="211" y="72"/>
                    <a:pt x="209" y="72"/>
                    <a:pt x="208" y="71"/>
                  </a:cubicBezTo>
                  <a:cubicBezTo>
                    <a:pt x="206" y="70"/>
                    <a:pt x="205" y="70"/>
                    <a:pt x="204" y="69"/>
                  </a:cubicBezTo>
                  <a:lnTo>
                    <a:pt x="199" y="84"/>
                  </a:lnTo>
                  <a:cubicBezTo>
                    <a:pt x="201" y="85"/>
                    <a:pt x="205" y="86"/>
                    <a:pt x="209" y="88"/>
                  </a:cubicBezTo>
                  <a:close/>
                  <a:moveTo>
                    <a:pt x="328" y="88"/>
                  </a:moveTo>
                  <a:lnTo>
                    <a:pt x="328" y="88"/>
                  </a:lnTo>
                  <a:lnTo>
                    <a:pt x="328" y="73"/>
                  </a:lnTo>
                  <a:lnTo>
                    <a:pt x="292" y="73"/>
                  </a:lnTo>
                  <a:lnTo>
                    <a:pt x="292" y="51"/>
                  </a:lnTo>
                  <a:lnTo>
                    <a:pt x="324" y="51"/>
                  </a:lnTo>
                  <a:lnTo>
                    <a:pt x="324" y="36"/>
                  </a:lnTo>
                  <a:lnTo>
                    <a:pt x="292" y="36"/>
                  </a:lnTo>
                  <a:lnTo>
                    <a:pt x="292" y="16"/>
                  </a:lnTo>
                  <a:lnTo>
                    <a:pt x="327" y="16"/>
                  </a:lnTo>
                  <a:lnTo>
                    <a:pt x="327" y="1"/>
                  </a:lnTo>
                  <a:lnTo>
                    <a:pt x="276" y="1"/>
                  </a:lnTo>
                  <a:lnTo>
                    <a:pt x="276" y="88"/>
                  </a:lnTo>
                  <a:lnTo>
                    <a:pt x="328" y="88"/>
                  </a:lnTo>
                  <a:close/>
                  <a:moveTo>
                    <a:pt x="364" y="88"/>
                  </a:moveTo>
                  <a:lnTo>
                    <a:pt x="364" y="88"/>
                  </a:lnTo>
                  <a:lnTo>
                    <a:pt x="364" y="52"/>
                  </a:lnTo>
                  <a:lnTo>
                    <a:pt x="373" y="54"/>
                  </a:lnTo>
                  <a:lnTo>
                    <a:pt x="392" y="88"/>
                  </a:lnTo>
                  <a:lnTo>
                    <a:pt x="412" y="88"/>
                  </a:lnTo>
                  <a:lnTo>
                    <a:pt x="392" y="55"/>
                  </a:lnTo>
                  <a:lnTo>
                    <a:pt x="386" y="51"/>
                  </a:lnTo>
                  <a:cubicBezTo>
                    <a:pt x="391" y="49"/>
                    <a:pt x="395" y="46"/>
                    <a:pt x="398" y="42"/>
                  </a:cubicBezTo>
                  <a:cubicBezTo>
                    <a:pt x="401" y="37"/>
                    <a:pt x="402" y="31"/>
                    <a:pt x="402" y="24"/>
                  </a:cubicBezTo>
                  <a:cubicBezTo>
                    <a:pt x="402" y="20"/>
                    <a:pt x="401" y="16"/>
                    <a:pt x="400" y="13"/>
                  </a:cubicBezTo>
                  <a:cubicBezTo>
                    <a:pt x="398" y="9"/>
                    <a:pt x="395" y="7"/>
                    <a:pt x="393" y="5"/>
                  </a:cubicBezTo>
                  <a:cubicBezTo>
                    <a:pt x="390" y="3"/>
                    <a:pt x="386" y="2"/>
                    <a:pt x="383" y="1"/>
                  </a:cubicBezTo>
                  <a:cubicBezTo>
                    <a:pt x="379" y="1"/>
                    <a:pt x="375" y="0"/>
                    <a:pt x="371" y="0"/>
                  </a:cubicBezTo>
                  <a:cubicBezTo>
                    <a:pt x="370" y="0"/>
                    <a:pt x="368" y="0"/>
                    <a:pt x="366" y="0"/>
                  </a:cubicBezTo>
                  <a:cubicBezTo>
                    <a:pt x="364" y="0"/>
                    <a:pt x="362" y="0"/>
                    <a:pt x="360" y="1"/>
                  </a:cubicBezTo>
                  <a:cubicBezTo>
                    <a:pt x="358" y="1"/>
                    <a:pt x="356" y="1"/>
                    <a:pt x="353" y="1"/>
                  </a:cubicBezTo>
                  <a:cubicBezTo>
                    <a:pt x="351" y="2"/>
                    <a:pt x="349" y="2"/>
                    <a:pt x="348" y="2"/>
                  </a:cubicBezTo>
                  <a:lnTo>
                    <a:pt x="348" y="88"/>
                  </a:lnTo>
                  <a:lnTo>
                    <a:pt x="364" y="88"/>
                  </a:lnTo>
                  <a:close/>
                  <a:moveTo>
                    <a:pt x="364" y="16"/>
                  </a:moveTo>
                  <a:lnTo>
                    <a:pt x="364" y="16"/>
                  </a:lnTo>
                  <a:cubicBezTo>
                    <a:pt x="365" y="16"/>
                    <a:pt x="366" y="15"/>
                    <a:pt x="368" y="15"/>
                  </a:cubicBezTo>
                  <a:cubicBezTo>
                    <a:pt x="369" y="15"/>
                    <a:pt x="371" y="15"/>
                    <a:pt x="373" y="15"/>
                  </a:cubicBezTo>
                  <a:cubicBezTo>
                    <a:pt x="377" y="15"/>
                    <a:pt x="380" y="16"/>
                    <a:pt x="383" y="18"/>
                  </a:cubicBezTo>
                  <a:cubicBezTo>
                    <a:pt x="385" y="20"/>
                    <a:pt x="386" y="23"/>
                    <a:pt x="386" y="27"/>
                  </a:cubicBezTo>
                  <a:cubicBezTo>
                    <a:pt x="386" y="32"/>
                    <a:pt x="385" y="35"/>
                    <a:pt x="382" y="38"/>
                  </a:cubicBezTo>
                  <a:cubicBezTo>
                    <a:pt x="379" y="40"/>
                    <a:pt x="375" y="41"/>
                    <a:pt x="371" y="41"/>
                  </a:cubicBezTo>
                  <a:lnTo>
                    <a:pt x="364" y="41"/>
                  </a:lnTo>
                  <a:lnTo>
                    <a:pt x="364" y="16"/>
                  </a:lnTo>
                  <a:close/>
                  <a:moveTo>
                    <a:pt x="434" y="88"/>
                  </a:moveTo>
                  <a:lnTo>
                    <a:pt x="434" y="88"/>
                  </a:lnTo>
                  <a:cubicBezTo>
                    <a:pt x="438" y="89"/>
                    <a:pt x="444" y="89"/>
                    <a:pt x="449" y="89"/>
                  </a:cubicBezTo>
                  <a:cubicBezTo>
                    <a:pt x="454" y="89"/>
                    <a:pt x="458" y="89"/>
                    <a:pt x="462" y="88"/>
                  </a:cubicBezTo>
                  <a:cubicBezTo>
                    <a:pt x="466" y="87"/>
                    <a:pt x="469" y="85"/>
                    <a:pt x="472" y="83"/>
                  </a:cubicBezTo>
                  <a:cubicBezTo>
                    <a:pt x="474" y="80"/>
                    <a:pt x="476" y="78"/>
                    <a:pt x="478" y="74"/>
                  </a:cubicBezTo>
                  <a:cubicBezTo>
                    <a:pt x="479" y="71"/>
                    <a:pt x="480" y="67"/>
                    <a:pt x="480" y="62"/>
                  </a:cubicBezTo>
                  <a:cubicBezTo>
                    <a:pt x="480" y="58"/>
                    <a:pt x="479" y="54"/>
                    <a:pt x="478" y="51"/>
                  </a:cubicBezTo>
                  <a:cubicBezTo>
                    <a:pt x="476" y="48"/>
                    <a:pt x="474" y="46"/>
                    <a:pt x="471" y="44"/>
                  </a:cubicBezTo>
                  <a:cubicBezTo>
                    <a:pt x="468" y="41"/>
                    <a:pt x="466" y="40"/>
                    <a:pt x="462" y="38"/>
                  </a:cubicBezTo>
                  <a:cubicBezTo>
                    <a:pt x="459" y="37"/>
                    <a:pt x="456" y="35"/>
                    <a:pt x="453" y="34"/>
                  </a:cubicBezTo>
                  <a:cubicBezTo>
                    <a:pt x="450" y="32"/>
                    <a:pt x="447" y="31"/>
                    <a:pt x="445" y="29"/>
                  </a:cubicBezTo>
                  <a:cubicBezTo>
                    <a:pt x="443" y="28"/>
                    <a:pt x="442" y="26"/>
                    <a:pt x="442" y="23"/>
                  </a:cubicBezTo>
                  <a:cubicBezTo>
                    <a:pt x="442" y="21"/>
                    <a:pt x="443" y="19"/>
                    <a:pt x="445" y="17"/>
                  </a:cubicBezTo>
                  <a:cubicBezTo>
                    <a:pt x="447" y="15"/>
                    <a:pt x="450" y="15"/>
                    <a:pt x="454" y="15"/>
                  </a:cubicBezTo>
                  <a:cubicBezTo>
                    <a:pt x="458" y="15"/>
                    <a:pt x="462" y="15"/>
                    <a:pt x="465" y="16"/>
                  </a:cubicBezTo>
                  <a:cubicBezTo>
                    <a:pt x="469" y="17"/>
                    <a:pt x="471" y="18"/>
                    <a:pt x="473" y="19"/>
                  </a:cubicBezTo>
                  <a:lnTo>
                    <a:pt x="478" y="5"/>
                  </a:lnTo>
                  <a:cubicBezTo>
                    <a:pt x="475" y="3"/>
                    <a:pt x="472" y="2"/>
                    <a:pt x="468" y="1"/>
                  </a:cubicBezTo>
                  <a:cubicBezTo>
                    <a:pt x="463" y="0"/>
                    <a:pt x="459" y="0"/>
                    <a:pt x="454" y="0"/>
                  </a:cubicBezTo>
                  <a:cubicBezTo>
                    <a:pt x="450" y="0"/>
                    <a:pt x="446" y="0"/>
                    <a:pt x="442" y="1"/>
                  </a:cubicBezTo>
                  <a:cubicBezTo>
                    <a:pt x="439" y="2"/>
                    <a:pt x="436" y="4"/>
                    <a:pt x="434" y="6"/>
                  </a:cubicBezTo>
                  <a:cubicBezTo>
                    <a:pt x="431" y="8"/>
                    <a:pt x="429" y="10"/>
                    <a:pt x="428" y="14"/>
                  </a:cubicBezTo>
                  <a:cubicBezTo>
                    <a:pt x="426" y="17"/>
                    <a:pt x="426" y="20"/>
                    <a:pt x="426" y="25"/>
                  </a:cubicBezTo>
                  <a:cubicBezTo>
                    <a:pt x="426" y="29"/>
                    <a:pt x="427" y="33"/>
                    <a:pt x="429" y="36"/>
                  </a:cubicBezTo>
                  <a:cubicBezTo>
                    <a:pt x="431" y="39"/>
                    <a:pt x="433" y="42"/>
                    <a:pt x="436" y="44"/>
                  </a:cubicBezTo>
                  <a:cubicBezTo>
                    <a:pt x="439" y="46"/>
                    <a:pt x="442" y="48"/>
                    <a:pt x="445" y="49"/>
                  </a:cubicBezTo>
                  <a:cubicBezTo>
                    <a:pt x="449" y="51"/>
                    <a:pt x="452" y="52"/>
                    <a:pt x="455" y="54"/>
                  </a:cubicBezTo>
                  <a:cubicBezTo>
                    <a:pt x="458" y="55"/>
                    <a:pt x="460" y="56"/>
                    <a:pt x="462" y="58"/>
                  </a:cubicBezTo>
                  <a:cubicBezTo>
                    <a:pt x="463" y="60"/>
                    <a:pt x="464" y="62"/>
                    <a:pt x="464" y="64"/>
                  </a:cubicBezTo>
                  <a:cubicBezTo>
                    <a:pt x="464" y="68"/>
                    <a:pt x="463" y="70"/>
                    <a:pt x="460" y="72"/>
                  </a:cubicBezTo>
                  <a:cubicBezTo>
                    <a:pt x="457" y="73"/>
                    <a:pt x="454" y="74"/>
                    <a:pt x="449" y="74"/>
                  </a:cubicBezTo>
                  <a:cubicBezTo>
                    <a:pt x="447" y="74"/>
                    <a:pt x="445" y="74"/>
                    <a:pt x="443" y="74"/>
                  </a:cubicBezTo>
                  <a:cubicBezTo>
                    <a:pt x="441" y="73"/>
                    <a:pt x="439" y="73"/>
                    <a:pt x="437" y="73"/>
                  </a:cubicBezTo>
                  <a:cubicBezTo>
                    <a:pt x="435" y="72"/>
                    <a:pt x="434" y="72"/>
                    <a:pt x="432" y="71"/>
                  </a:cubicBezTo>
                  <a:cubicBezTo>
                    <a:pt x="431" y="70"/>
                    <a:pt x="430" y="70"/>
                    <a:pt x="429" y="69"/>
                  </a:cubicBezTo>
                  <a:lnTo>
                    <a:pt x="424" y="84"/>
                  </a:lnTo>
                  <a:cubicBezTo>
                    <a:pt x="426" y="85"/>
                    <a:pt x="429" y="86"/>
                    <a:pt x="434" y="88"/>
                  </a:cubicBezTo>
                  <a:close/>
                  <a:moveTo>
                    <a:pt x="553" y="88"/>
                  </a:moveTo>
                  <a:lnTo>
                    <a:pt x="553" y="88"/>
                  </a:lnTo>
                  <a:lnTo>
                    <a:pt x="553" y="73"/>
                  </a:lnTo>
                  <a:lnTo>
                    <a:pt x="514" y="73"/>
                  </a:lnTo>
                  <a:lnTo>
                    <a:pt x="514" y="1"/>
                  </a:lnTo>
                  <a:lnTo>
                    <a:pt x="498" y="1"/>
                  </a:lnTo>
                  <a:lnTo>
                    <a:pt x="498" y="88"/>
                  </a:lnTo>
                  <a:lnTo>
                    <a:pt x="553" y="88"/>
                  </a:lnTo>
                  <a:close/>
                  <a:moveTo>
                    <a:pt x="579" y="88"/>
                  </a:moveTo>
                  <a:lnTo>
                    <a:pt x="579" y="88"/>
                  </a:lnTo>
                  <a:lnTo>
                    <a:pt x="585" y="70"/>
                  </a:lnTo>
                  <a:lnTo>
                    <a:pt x="613" y="70"/>
                  </a:lnTo>
                  <a:lnTo>
                    <a:pt x="619" y="88"/>
                  </a:lnTo>
                  <a:lnTo>
                    <a:pt x="635" y="88"/>
                  </a:lnTo>
                  <a:lnTo>
                    <a:pt x="604" y="1"/>
                  </a:lnTo>
                  <a:lnTo>
                    <a:pt x="592" y="1"/>
                  </a:lnTo>
                  <a:lnTo>
                    <a:pt x="562" y="88"/>
                  </a:lnTo>
                  <a:lnTo>
                    <a:pt x="579" y="88"/>
                  </a:lnTo>
                  <a:close/>
                  <a:moveTo>
                    <a:pt x="596" y="36"/>
                  </a:moveTo>
                  <a:lnTo>
                    <a:pt x="596" y="36"/>
                  </a:lnTo>
                  <a:lnTo>
                    <a:pt x="599" y="22"/>
                  </a:lnTo>
                  <a:lnTo>
                    <a:pt x="600" y="22"/>
                  </a:lnTo>
                  <a:lnTo>
                    <a:pt x="602" y="36"/>
                  </a:lnTo>
                  <a:lnTo>
                    <a:pt x="609" y="55"/>
                  </a:lnTo>
                  <a:lnTo>
                    <a:pt x="590" y="55"/>
                  </a:lnTo>
                  <a:lnTo>
                    <a:pt x="596" y="36"/>
                  </a:lnTo>
                  <a:close/>
                  <a:moveTo>
                    <a:pt x="680" y="89"/>
                  </a:moveTo>
                  <a:lnTo>
                    <a:pt x="680" y="89"/>
                  </a:lnTo>
                  <a:cubicBezTo>
                    <a:pt x="684" y="89"/>
                    <a:pt x="688" y="88"/>
                    <a:pt x="692" y="87"/>
                  </a:cubicBezTo>
                  <a:cubicBezTo>
                    <a:pt x="696" y="86"/>
                    <a:pt x="699" y="84"/>
                    <a:pt x="702" y="81"/>
                  </a:cubicBezTo>
                  <a:cubicBezTo>
                    <a:pt x="704" y="79"/>
                    <a:pt x="706" y="75"/>
                    <a:pt x="708" y="71"/>
                  </a:cubicBezTo>
                  <a:cubicBezTo>
                    <a:pt x="709" y="67"/>
                    <a:pt x="710" y="63"/>
                    <a:pt x="710" y="57"/>
                  </a:cubicBezTo>
                  <a:lnTo>
                    <a:pt x="710" y="1"/>
                  </a:lnTo>
                  <a:lnTo>
                    <a:pt x="694" y="1"/>
                  </a:lnTo>
                  <a:lnTo>
                    <a:pt x="694" y="56"/>
                  </a:lnTo>
                  <a:cubicBezTo>
                    <a:pt x="694" y="62"/>
                    <a:pt x="693" y="67"/>
                    <a:pt x="691" y="70"/>
                  </a:cubicBezTo>
                  <a:cubicBezTo>
                    <a:pt x="688" y="73"/>
                    <a:pt x="684" y="74"/>
                    <a:pt x="679" y="74"/>
                  </a:cubicBezTo>
                  <a:cubicBezTo>
                    <a:pt x="677" y="74"/>
                    <a:pt x="674" y="74"/>
                    <a:pt x="672" y="73"/>
                  </a:cubicBezTo>
                  <a:cubicBezTo>
                    <a:pt x="670" y="72"/>
                    <a:pt x="669" y="71"/>
                    <a:pt x="668" y="70"/>
                  </a:cubicBezTo>
                  <a:cubicBezTo>
                    <a:pt x="666" y="69"/>
                    <a:pt x="665" y="67"/>
                    <a:pt x="665" y="64"/>
                  </a:cubicBezTo>
                  <a:cubicBezTo>
                    <a:pt x="664" y="62"/>
                    <a:pt x="664" y="59"/>
                    <a:pt x="664" y="56"/>
                  </a:cubicBezTo>
                  <a:lnTo>
                    <a:pt x="664" y="1"/>
                  </a:lnTo>
                  <a:lnTo>
                    <a:pt x="648" y="1"/>
                  </a:lnTo>
                  <a:lnTo>
                    <a:pt x="648" y="59"/>
                  </a:lnTo>
                  <a:cubicBezTo>
                    <a:pt x="648" y="79"/>
                    <a:pt x="658" y="89"/>
                    <a:pt x="680" y="89"/>
                  </a:cubicBezTo>
                  <a:close/>
                  <a:moveTo>
                    <a:pt x="749" y="16"/>
                  </a:moveTo>
                  <a:lnTo>
                    <a:pt x="749" y="16"/>
                  </a:lnTo>
                  <a:lnTo>
                    <a:pt x="749" y="88"/>
                  </a:lnTo>
                  <a:lnTo>
                    <a:pt x="765" y="88"/>
                  </a:lnTo>
                  <a:lnTo>
                    <a:pt x="765" y="16"/>
                  </a:lnTo>
                  <a:lnTo>
                    <a:pt x="791" y="16"/>
                  </a:lnTo>
                  <a:lnTo>
                    <a:pt x="791" y="1"/>
                  </a:lnTo>
                  <a:lnTo>
                    <a:pt x="723" y="1"/>
                  </a:lnTo>
                  <a:lnTo>
                    <a:pt x="723" y="16"/>
                  </a:lnTo>
                  <a:lnTo>
                    <a:pt x="749" y="16"/>
                  </a:lnTo>
                  <a:close/>
                  <a:moveTo>
                    <a:pt x="859" y="88"/>
                  </a:moveTo>
                  <a:lnTo>
                    <a:pt x="859" y="88"/>
                  </a:lnTo>
                  <a:lnTo>
                    <a:pt x="859" y="73"/>
                  </a:lnTo>
                  <a:lnTo>
                    <a:pt x="823" y="73"/>
                  </a:lnTo>
                  <a:lnTo>
                    <a:pt x="823" y="51"/>
                  </a:lnTo>
                  <a:lnTo>
                    <a:pt x="855" y="51"/>
                  </a:lnTo>
                  <a:lnTo>
                    <a:pt x="855" y="36"/>
                  </a:lnTo>
                  <a:lnTo>
                    <a:pt x="823" y="36"/>
                  </a:lnTo>
                  <a:lnTo>
                    <a:pt x="823" y="16"/>
                  </a:lnTo>
                  <a:lnTo>
                    <a:pt x="859" y="16"/>
                  </a:lnTo>
                  <a:lnTo>
                    <a:pt x="859" y="1"/>
                  </a:lnTo>
                  <a:lnTo>
                    <a:pt x="807" y="1"/>
                  </a:lnTo>
                  <a:lnTo>
                    <a:pt x="807" y="88"/>
                  </a:lnTo>
                  <a:lnTo>
                    <a:pt x="859" y="88"/>
                  </a:lnTo>
                  <a:close/>
                  <a:moveTo>
                    <a:pt x="893" y="88"/>
                  </a:moveTo>
                  <a:lnTo>
                    <a:pt x="893" y="88"/>
                  </a:lnTo>
                  <a:lnTo>
                    <a:pt x="893" y="52"/>
                  </a:lnTo>
                  <a:lnTo>
                    <a:pt x="902" y="54"/>
                  </a:lnTo>
                  <a:lnTo>
                    <a:pt x="921" y="88"/>
                  </a:lnTo>
                  <a:lnTo>
                    <a:pt x="941" y="88"/>
                  </a:lnTo>
                  <a:lnTo>
                    <a:pt x="921" y="55"/>
                  </a:lnTo>
                  <a:lnTo>
                    <a:pt x="915" y="51"/>
                  </a:lnTo>
                  <a:cubicBezTo>
                    <a:pt x="920" y="49"/>
                    <a:pt x="924" y="46"/>
                    <a:pt x="927" y="42"/>
                  </a:cubicBezTo>
                  <a:cubicBezTo>
                    <a:pt x="930" y="37"/>
                    <a:pt x="931" y="31"/>
                    <a:pt x="931" y="24"/>
                  </a:cubicBezTo>
                  <a:cubicBezTo>
                    <a:pt x="931" y="20"/>
                    <a:pt x="930" y="16"/>
                    <a:pt x="929" y="13"/>
                  </a:cubicBezTo>
                  <a:cubicBezTo>
                    <a:pt x="927" y="9"/>
                    <a:pt x="925" y="7"/>
                    <a:pt x="922" y="5"/>
                  </a:cubicBezTo>
                  <a:cubicBezTo>
                    <a:pt x="919" y="3"/>
                    <a:pt x="915" y="2"/>
                    <a:pt x="912" y="1"/>
                  </a:cubicBezTo>
                  <a:cubicBezTo>
                    <a:pt x="908" y="1"/>
                    <a:pt x="904" y="0"/>
                    <a:pt x="900" y="0"/>
                  </a:cubicBezTo>
                  <a:cubicBezTo>
                    <a:pt x="899" y="0"/>
                    <a:pt x="897" y="0"/>
                    <a:pt x="895" y="0"/>
                  </a:cubicBezTo>
                  <a:cubicBezTo>
                    <a:pt x="893" y="0"/>
                    <a:pt x="891" y="0"/>
                    <a:pt x="889" y="1"/>
                  </a:cubicBezTo>
                  <a:cubicBezTo>
                    <a:pt x="887" y="1"/>
                    <a:pt x="885" y="1"/>
                    <a:pt x="883" y="1"/>
                  </a:cubicBezTo>
                  <a:cubicBezTo>
                    <a:pt x="880" y="2"/>
                    <a:pt x="878" y="2"/>
                    <a:pt x="877" y="2"/>
                  </a:cubicBezTo>
                  <a:lnTo>
                    <a:pt x="877" y="88"/>
                  </a:lnTo>
                  <a:lnTo>
                    <a:pt x="893" y="88"/>
                  </a:lnTo>
                  <a:close/>
                  <a:moveTo>
                    <a:pt x="893" y="16"/>
                  </a:moveTo>
                  <a:lnTo>
                    <a:pt x="893" y="16"/>
                  </a:lnTo>
                  <a:cubicBezTo>
                    <a:pt x="894" y="16"/>
                    <a:pt x="895" y="15"/>
                    <a:pt x="897" y="15"/>
                  </a:cubicBezTo>
                  <a:cubicBezTo>
                    <a:pt x="898" y="15"/>
                    <a:pt x="900" y="15"/>
                    <a:pt x="902" y="15"/>
                  </a:cubicBezTo>
                  <a:cubicBezTo>
                    <a:pt x="906" y="15"/>
                    <a:pt x="910" y="16"/>
                    <a:pt x="912" y="18"/>
                  </a:cubicBezTo>
                  <a:cubicBezTo>
                    <a:pt x="914" y="20"/>
                    <a:pt x="915" y="23"/>
                    <a:pt x="915" y="27"/>
                  </a:cubicBezTo>
                  <a:cubicBezTo>
                    <a:pt x="915" y="32"/>
                    <a:pt x="914" y="35"/>
                    <a:pt x="911" y="38"/>
                  </a:cubicBezTo>
                  <a:cubicBezTo>
                    <a:pt x="908" y="40"/>
                    <a:pt x="905" y="41"/>
                    <a:pt x="900" y="41"/>
                  </a:cubicBezTo>
                  <a:lnTo>
                    <a:pt x="893" y="41"/>
                  </a:lnTo>
                  <a:lnTo>
                    <a:pt x="893" y="16"/>
                  </a:lnTo>
                  <a:close/>
                  <a:moveTo>
                    <a:pt x="973" y="88"/>
                  </a:moveTo>
                  <a:lnTo>
                    <a:pt x="973" y="88"/>
                  </a:lnTo>
                  <a:lnTo>
                    <a:pt x="973" y="43"/>
                  </a:lnTo>
                  <a:lnTo>
                    <a:pt x="971" y="29"/>
                  </a:lnTo>
                  <a:lnTo>
                    <a:pt x="972" y="29"/>
                  </a:lnTo>
                  <a:lnTo>
                    <a:pt x="978" y="43"/>
                  </a:lnTo>
                  <a:lnTo>
                    <a:pt x="1011" y="88"/>
                  </a:lnTo>
                  <a:lnTo>
                    <a:pt x="1023" y="88"/>
                  </a:lnTo>
                  <a:lnTo>
                    <a:pt x="1023" y="1"/>
                  </a:lnTo>
                  <a:lnTo>
                    <a:pt x="1007" y="1"/>
                  </a:lnTo>
                  <a:lnTo>
                    <a:pt x="1007" y="47"/>
                  </a:lnTo>
                  <a:lnTo>
                    <a:pt x="1009" y="60"/>
                  </a:lnTo>
                  <a:lnTo>
                    <a:pt x="1008" y="60"/>
                  </a:lnTo>
                  <a:lnTo>
                    <a:pt x="1002" y="47"/>
                  </a:lnTo>
                  <a:lnTo>
                    <a:pt x="969" y="1"/>
                  </a:lnTo>
                  <a:lnTo>
                    <a:pt x="957" y="1"/>
                  </a:lnTo>
                  <a:lnTo>
                    <a:pt x="957" y="88"/>
                  </a:lnTo>
                  <a:lnTo>
                    <a:pt x="973" y="88"/>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19" name="Freeform 7"/>
            <p:cNvSpPr>
              <a:spLocks noEditPoints="1"/>
            </p:cNvSpPr>
            <p:nvPr userDrawn="1"/>
          </p:nvSpPr>
          <p:spPr bwMode="auto">
            <a:xfrm>
              <a:off x="530231" y="371475"/>
              <a:ext cx="982676" cy="76200"/>
            </a:xfrm>
            <a:custGeom>
              <a:avLst/>
              <a:gdLst>
                <a:gd name="T0" fmla="*/ 49 w 1023"/>
                <a:gd name="T1" fmla="*/ 25 h 77"/>
                <a:gd name="T2" fmla="*/ 93 w 1023"/>
                <a:gd name="T3" fmla="*/ 76 h 77"/>
                <a:gd name="T4" fmla="*/ 67 w 1023"/>
                <a:gd name="T5" fmla="*/ 39 h 77"/>
                <a:gd name="T6" fmla="*/ 93 w 1023"/>
                <a:gd name="T7" fmla="*/ 76 h 77"/>
                <a:gd name="T8" fmla="*/ 135 w 1023"/>
                <a:gd name="T9" fmla="*/ 76 h 77"/>
                <a:gd name="T10" fmla="*/ 116 w 1023"/>
                <a:gd name="T11" fmla="*/ 61 h 77"/>
                <a:gd name="T12" fmla="*/ 139 w 1023"/>
                <a:gd name="T13" fmla="*/ 26 h 77"/>
                <a:gd name="T14" fmla="*/ 102 w 1023"/>
                <a:gd name="T15" fmla="*/ 30 h 77"/>
                <a:gd name="T16" fmla="*/ 186 w 1023"/>
                <a:gd name="T17" fmla="*/ 50 h 77"/>
                <a:gd name="T18" fmla="*/ 163 w 1023"/>
                <a:gd name="T19" fmla="*/ 39 h 77"/>
                <a:gd name="T20" fmla="*/ 221 w 1023"/>
                <a:gd name="T21" fmla="*/ 76 h 77"/>
                <a:gd name="T22" fmla="*/ 256 w 1023"/>
                <a:gd name="T23" fmla="*/ 76 h 77"/>
                <a:gd name="T24" fmla="*/ 241 w 1023"/>
                <a:gd name="T25" fmla="*/ 47 h 77"/>
                <a:gd name="T26" fmla="*/ 280 w 1023"/>
                <a:gd name="T27" fmla="*/ 14 h 77"/>
                <a:gd name="T28" fmla="*/ 297 w 1023"/>
                <a:gd name="T29" fmla="*/ 76 h 77"/>
                <a:gd name="T30" fmla="*/ 328 w 1023"/>
                <a:gd name="T31" fmla="*/ 50 h 77"/>
                <a:gd name="T32" fmla="*/ 305 w 1023"/>
                <a:gd name="T33" fmla="*/ 26 h 77"/>
                <a:gd name="T34" fmla="*/ 312 w 1023"/>
                <a:gd name="T35" fmla="*/ 13 h 77"/>
                <a:gd name="T36" fmla="*/ 299 w 1023"/>
                <a:gd name="T37" fmla="*/ 45 h 77"/>
                <a:gd name="T38" fmla="*/ 308 w 1023"/>
                <a:gd name="T39" fmla="*/ 66 h 77"/>
                <a:gd name="T40" fmla="*/ 297 w 1023"/>
                <a:gd name="T41" fmla="*/ 76 h 77"/>
                <a:gd name="T42" fmla="*/ 373 w 1023"/>
                <a:gd name="T43" fmla="*/ 76 h 77"/>
                <a:gd name="T44" fmla="*/ 354 w 1023"/>
                <a:gd name="T45" fmla="*/ 61 h 77"/>
                <a:gd name="T46" fmla="*/ 377 w 1023"/>
                <a:gd name="T47" fmla="*/ 26 h 77"/>
                <a:gd name="T48" fmla="*/ 340 w 1023"/>
                <a:gd name="T49" fmla="*/ 30 h 77"/>
                <a:gd name="T50" fmla="*/ 424 w 1023"/>
                <a:gd name="T51" fmla="*/ 50 h 77"/>
                <a:gd name="T52" fmla="*/ 401 w 1023"/>
                <a:gd name="T53" fmla="*/ 39 h 77"/>
                <a:gd name="T54" fmla="*/ 484 w 1023"/>
                <a:gd name="T55" fmla="*/ 76 h 77"/>
                <a:gd name="T56" fmla="*/ 459 w 1023"/>
                <a:gd name="T57" fmla="*/ 39 h 77"/>
                <a:gd name="T58" fmla="*/ 484 w 1023"/>
                <a:gd name="T59" fmla="*/ 76 h 77"/>
                <a:gd name="T60" fmla="*/ 561 w 1023"/>
                <a:gd name="T61" fmla="*/ 54 h 77"/>
                <a:gd name="T62" fmla="*/ 534 w 1023"/>
                <a:gd name="T63" fmla="*/ 66 h 77"/>
                <a:gd name="T64" fmla="*/ 516 w 1023"/>
                <a:gd name="T65" fmla="*/ 56 h 77"/>
                <a:gd name="T66" fmla="*/ 582 w 1023"/>
                <a:gd name="T67" fmla="*/ 34 h 77"/>
                <a:gd name="T68" fmla="*/ 608 w 1023"/>
                <a:gd name="T69" fmla="*/ 47 h 77"/>
                <a:gd name="T70" fmla="*/ 572 w 1023"/>
                <a:gd name="T71" fmla="*/ 76 h 77"/>
                <a:gd name="T72" fmla="*/ 643 w 1023"/>
                <a:gd name="T73" fmla="*/ 76 h 77"/>
                <a:gd name="T74" fmla="*/ 691 w 1023"/>
                <a:gd name="T75" fmla="*/ 14 h 77"/>
                <a:gd name="T76" fmla="*/ 650 w 1023"/>
                <a:gd name="T77" fmla="*/ 14 h 77"/>
                <a:gd name="T78" fmla="*/ 720 w 1023"/>
                <a:gd name="T79" fmla="*/ 50 h 77"/>
                <a:gd name="T80" fmla="*/ 746 w 1023"/>
                <a:gd name="T81" fmla="*/ 14 h 77"/>
                <a:gd name="T82" fmla="*/ 767 w 1023"/>
                <a:gd name="T83" fmla="*/ 51 h 77"/>
                <a:gd name="T84" fmla="*/ 791 w 1023"/>
                <a:gd name="T85" fmla="*/ 43 h 77"/>
                <a:gd name="T86" fmla="*/ 768 w 1023"/>
                <a:gd name="T87" fmla="*/ 14 h 77"/>
                <a:gd name="T88" fmla="*/ 767 w 1023"/>
                <a:gd name="T89" fmla="*/ 25 h 77"/>
                <a:gd name="T90" fmla="*/ 780 w 1023"/>
                <a:gd name="T91" fmla="*/ 40 h 77"/>
                <a:gd name="T92" fmla="*/ 824 w 1023"/>
                <a:gd name="T93" fmla="*/ 77 h 77"/>
                <a:gd name="T94" fmla="*/ 840 w 1023"/>
                <a:gd name="T95" fmla="*/ 44 h 77"/>
                <a:gd name="T96" fmla="*/ 827 w 1023"/>
                <a:gd name="T97" fmla="*/ 24 h 77"/>
                <a:gd name="T98" fmla="*/ 819 w 1023"/>
                <a:gd name="T99" fmla="*/ 14 h 77"/>
                <a:gd name="T100" fmla="*/ 821 w 1023"/>
                <a:gd name="T101" fmla="*/ 49 h 77"/>
                <a:gd name="T102" fmla="*/ 819 w 1023"/>
                <a:gd name="T103" fmla="*/ 66 h 77"/>
                <a:gd name="T104" fmla="*/ 868 w 1023"/>
                <a:gd name="T105" fmla="*/ 14 h 77"/>
                <a:gd name="T106" fmla="*/ 895 w 1023"/>
                <a:gd name="T107" fmla="*/ 25 h 77"/>
                <a:gd name="T108" fmla="*/ 925 w 1023"/>
                <a:gd name="T109" fmla="*/ 14 h 77"/>
                <a:gd name="T110" fmla="*/ 940 w 1023"/>
                <a:gd name="T111" fmla="*/ 63 h 77"/>
                <a:gd name="T112" fmla="*/ 923 w 1023"/>
                <a:gd name="T113" fmla="*/ 76 h 77"/>
                <a:gd name="T114" fmla="*/ 952 w 1023"/>
                <a:gd name="T115" fmla="*/ 39 h 77"/>
                <a:gd name="T116" fmla="*/ 941 w 1023"/>
                <a:gd name="T117" fmla="*/ 11 h 77"/>
                <a:gd name="T118" fmla="*/ 934 w 1023"/>
                <a:gd name="T119" fmla="*/ 5 h 77"/>
                <a:gd name="T120" fmla="*/ 966 w 1023"/>
                <a:gd name="T121" fmla="*/ 5 h 77"/>
                <a:gd name="T122" fmla="*/ 993 w 1023"/>
                <a:gd name="T123" fmla="*/ 25 h 77"/>
                <a:gd name="T124" fmla="*/ 1023 w 1023"/>
                <a:gd name="T125" fmla="*/ 1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3" h="77">
                  <a:moveTo>
                    <a:pt x="19" y="25"/>
                  </a:moveTo>
                  <a:lnTo>
                    <a:pt x="19" y="25"/>
                  </a:lnTo>
                  <a:lnTo>
                    <a:pt x="19" y="76"/>
                  </a:lnTo>
                  <a:lnTo>
                    <a:pt x="30" y="76"/>
                  </a:lnTo>
                  <a:lnTo>
                    <a:pt x="30" y="25"/>
                  </a:lnTo>
                  <a:lnTo>
                    <a:pt x="49" y="25"/>
                  </a:lnTo>
                  <a:lnTo>
                    <a:pt x="49" y="14"/>
                  </a:lnTo>
                  <a:lnTo>
                    <a:pt x="0" y="14"/>
                  </a:lnTo>
                  <a:lnTo>
                    <a:pt x="0" y="25"/>
                  </a:lnTo>
                  <a:lnTo>
                    <a:pt x="19" y="25"/>
                  </a:lnTo>
                  <a:close/>
                  <a:moveTo>
                    <a:pt x="93" y="76"/>
                  </a:moveTo>
                  <a:lnTo>
                    <a:pt x="93" y="76"/>
                  </a:lnTo>
                  <a:lnTo>
                    <a:pt x="93" y="65"/>
                  </a:lnTo>
                  <a:lnTo>
                    <a:pt x="67" y="65"/>
                  </a:lnTo>
                  <a:lnTo>
                    <a:pt x="67" y="50"/>
                  </a:lnTo>
                  <a:lnTo>
                    <a:pt x="90" y="50"/>
                  </a:lnTo>
                  <a:lnTo>
                    <a:pt x="90" y="39"/>
                  </a:lnTo>
                  <a:lnTo>
                    <a:pt x="67" y="39"/>
                  </a:lnTo>
                  <a:lnTo>
                    <a:pt x="67" y="25"/>
                  </a:lnTo>
                  <a:lnTo>
                    <a:pt x="92" y="25"/>
                  </a:lnTo>
                  <a:lnTo>
                    <a:pt x="92" y="14"/>
                  </a:lnTo>
                  <a:lnTo>
                    <a:pt x="56" y="14"/>
                  </a:lnTo>
                  <a:lnTo>
                    <a:pt x="56" y="76"/>
                  </a:lnTo>
                  <a:lnTo>
                    <a:pt x="93" y="76"/>
                  </a:lnTo>
                  <a:close/>
                  <a:moveTo>
                    <a:pt x="102" y="60"/>
                  </a:moveTo>
                  <a:lnTo>
                    <a:pt x="102" y="60"/>
                  </a:lnTo>
                  <a:cubicBezTo>
                    <a:pt x="103" y="64"/>
                    <a:pt x="105" y="67"/>
                    <a:pt x="107" y="70"/>
                  </a:cubicBezTo>
                  <a:cubicBezTo>
                    <a:pt x="110" y="72"/>
                    <a:pt x="113" y="74"/>
                    <a:pt x="116" y="75"/>
                  </a:cubicBezTo>
                  <a:cubicBezTo>
                    <a:pt x="119" y="77"/>
                    <a:pt x="123" y="77"/>
                    <a:pt x="126" y="77"/>
                  </a:cubicBezTo>
                  <a:cubicBezTo>
                    <a:pt x="129" y="77"/>
                    <a:pt x="132" y="77"/>
                    <a:pt x="135" y="76"/>
                  </a:cubicBezTo>
                  <a:cubicBezTo>
                    <a:pt x="138" y="76"/>
                    <a:pt x="141" y="75"/>
                    <a:pt x="142" y="73"/>
                  </a:cubicBezTo>
                  <a:lnTo>
                    <a:pt x="140" y="64"/>
                  </a:lnTo>
                  <a:cubicBezTo>
                    <a:pt x="139" y="64"/>
                    <a:pt x="137" y="65"/>
                    <a:pt x="135" y="66"/>
                  </a:cubicBezTo>
                  <a:cubicBezTo>
                    <a:pt x="133" y="66"/>
                    <a:pt x="131" y="66"/>
                    <a:pt x="129" y="66"/>
                  </a:cubicBezTo>
                  <a:cubicBezTo>
                    <a:pt x="126" y="66"/>
                    <a:pt x="123" y="66"/>
                    <a:pt x="121" y="65"/>
                  </a:cubicBezTo>
                  <a:cubicBezTo>
                    <a:pt x="119" y="64"/>
                    <a:pt x="117" y="62"/>
                    <a:pt x="116" y="61"/>
                  </a:cubicBezTo>
                  <a:cubicBezTo>
                    <a:pt x="114" y="59"/>
                    <a:pt x="113" y="56"/>
                    <a:pt x="113" y="54"/>
                  </a:cubicBezTo>
                  <a:cubicBezTo>
                    <a:pt x="112" y="51"/>
                    <a:pt x="111" y="48"/>
                    <a:pt x="111" y="45"/>
                  </a:cubicBezTo>
                  <a:cubicBezTo>
                    <a:pt x="111" y="38"/>
                    <a:pt x="113" y="33"/>
                    <a:pt x="116" y="29"/>
                  </a:cubicBezTo>
                  <a:cubicBezTo>
                    <a:pt x="119" y="26"/>
                    <a:pt x="123" y="24"/>
                    <a:pt x="128" y="24"/>
                  </a:cubicBezTo>
                  <a:cubicBezTo>
                    <a:pt x="130" y="24"/>
                    <a:pt x="133" y="24"/>
                    <a:pt x="134" y="24"/>
                  </a:cubicBezTo>
                  <a:cubicBezTo>
                    <a:pt x="136" y="25"/>
                    <a:pt x="138" y="25"/>
                    <a:pt x="139" y="26"/>
                  </a:cubicBezTo>
                  <a:lnTo>
                    <a:pt x="142" y="15"/>
                  </a:lnTo>
                  <a:cubicBezTo>
                    <a:pt x="140" y="15"/>
                    <a:pt x="138" y="14"/>
                    <a:pt x="136" y="14"/>
                  </a:cubicBezTo>
                  <a:cubicBezTo>
                    <a:pt x="133" y="13"/>
                    <a:pt x="130" y="13"/>
                    <a:pt x="127" y="13"/>
                  </a:cubicBezTo>
                  <a:cubicBezTo>
                    <a:pt x="123" y="13"/>
                    <a:pt x="120" y="14"/>
                    <a:pt x="117" y="15"/>
                  </a:cubicBezTo>
                  <a:cubicBezTo>
                    <a:pt x="113" y="16"/>
                    <a:pt x="111" y="18"/>
                    <a:pt x="108" y="20"/>
                  </a:cubicBezTo>
                  <a:cubicBezTo>
                    <a:pt x="106" y="23"/>
                    <a:pt x="104" y="26"/>
                    <a:pt x="102" y="30"/>
                  </a:cubicBezTo>
                  <a:cubicBezTo>
                    <a:pt x="101" y="34"/>
                    <a:pt x="100" y="39"/>
                    <a:pt x="100" y="45"/>
                  </a:cubicBezTo>
                  <a:cubicBezTo>
                    <a:pt x="100" y="51"/>
                    <a:pt x="101" y="56"/>
                    <a:pt x="102" y="60"/>
                  </a:cubicBezTo>
                  <a:close/>
                  <a:moveTo>
                    <a:pt x="163" y="76"/>
                  </a:moveTo>
                  <a:lnTo>
                    <a:pt x="163" y="76"/>
                  </a:lnTo>
                  <a:lnTo>
                    <a:pt x="163" y="50"/>
                  </a:lnTo>
                  <a:lnTo>
                    <a:pt x="186" y="50"/>
                  </a:lnTo>
                  <a:lnTo>
                    <a:pt x="186" y="76"/>
                  </a:lnTo>
                  <a:lnTo>
                    <a:pt x="197" y="76"/>
                  </a:lnTo>
                  <a:lnTo>
                    <a:pt x="197" y="14"/>
                  </a:lnTo>
                  <a:lnTo>
                    <a:pt x="186" y="14"/>
                  </a:lnTo>
                  <a:lnTo>
                    <a:pt x="186" y="39"/>
                  </a:lnTo>
                  <a:lnTo>
                    <a:pt x="163" y="39"/>
                  </a:lnTo>
                  <a:lnTo>
                    <a:pt x="163" y="14"/>
                  </a:lnTo>
                  <a:lnTo>
                    <a:pt x="152" y="14"/>
                  </a:lnTo>
                  <a:lnTo>
                    <a:pt x="152" y="76"/>
                  </a:lnTo>
                  <a:lnTo>
                    <a:pt x="163" y="76"/>
                  </a:lnTo>
                  <a:close/>
                  <a:moveTo>
                    <a:pt x="221" y="76"/>
                  </a:moveTo>
                  <a:lnTo>
                    <a:pt x="221" y="76"/>
                  </a:lnTo>
                  <a:lnTo>
                    <a:pt x="221" y="44"/>
                  </a:lnTo>
                  <a:lnTo>
                    <a:pt x="219" y="34"/>
                  </a:lnTo>
                  <a:lnTo>
                    <a:pt x="220" y="34"/>
                  </a:lnTo>
                  <a:lnTo>
                    <a:pt x="225" y="44"/>
                  </a:lnTo>
                  <a:lnTo>
                    <a:pt x="248" y="76"/>
                  </a:lnTo>
                  <a:lnTo>
                    <a:pt x="256" y="76"/>
                  </a:lnTo>
                  <a:lnTo>
                    <a:pt x="256" y="14"/>
                  </a:lnTo>
                  <a:lnTo>
                    <a:pt x="245" y="14"/>
                  </a:lnTo>
                  <a:lnTo>
                    <a:pt x="245" y="47"/>
                  </a:lnTo>
                  <a:lnTo>
                    <a:pt x="246" y="56"/>
                  </a:lnTo>
                  <a:lnTo>
                    <a:pt x="246" y="56"/>
                  </a:lnTo>
                  <a:lnTo>
                    <a:pt x="241" y="47"/>
                  </a:lnTo>
                  <a:lnTo>
                    <a:pt x="218" y="14"/>
                  </a:lnTo>
                  <a:lnTo>
                    <a:pt x="209" y="14"/>
                  </a:lnTo>
                  <a:lnTo>
                    <a:pt x="209" y="76"/>
                  </a:lnTo>
                  <a:lnTo>
                    <a:pt x="221" y="76"/>
                  </a:lnTo>
                  <a:close/>
                  <a:moveTo>
                    <a:pt x="280" y="14"/>
                  </a:moveTo>
                  <a:lnTo>
                    <a:pt x="280" y="14"/>
                  </a:lnTo>
                  <a:lnTo>
                    <a:pt x="269" y="14"/>
                  </a:lnTo>
                  <a:lnTo>
                    <a:pt x="269" y="76"/>
                  </a:lnTo>
                  <a:lnTo>
                    <a:pt x="280" y="76"/>
                  </a:lnTo>
                  <a:lnTo>
                    <a:pt x="280" y="14"/>
                  </a:lnTo>
                  <a:close/>
                  <a:moveTo>
                    <a:pt x="297" y="76"/>
                  </a:moveTo>
                  <a:lnTo>
                    <a:pt x="297" y="76"/>
                  </a:lnTo>
                  <a:cubicBezTo>
                    <a:pt x="300" y="77"/>
                    <a:pt x="304" y="77"/>
                    <a:pt x="308" y="77"/>
                  </a:cubicBezTo>
                  <a:cubicBezTo>
                    <a:pt x="312" y="77"/>
                    <a:pt x="315" y="77"/>
                    <a:pt x="317" y="76"/>
                  </a:cubicBezTo>
                  <a:cubicBezTo>
                    <a:pt x="320" y="75"/>
                    <a:pt x="322" y="74"/>
                    <a:pt x="324" y="72"/>
                  </a:cubicBezTo>
                  <a:cubicBezTo>
                    <a:pt x="326" y="71"/>
                    <a:pt x="328" y="69"/>
                    <a:pt x="329" y="66"/>
                  </a:cubicBezTo>
                  <a:cubicBezTo>
                    <a:pt x="330" y="64"/>
                    <a:pt x="330" y="61"/>
                    <a:pt x="330" y="58"/>
                  </a:cubicBezTo>
                  <a:cubicBezTo>
                    <a:pt x="330" y="55"/>
                    <a:pt x="330" y="52"/>
                    <a:pt x="328" y="50"/>
                  </a:cubicBezTo>
                  <a:cubicBezTo>
                    <a:pt x="327" y="48"/>
                    <a:pt x="326" y="46"/>
                    <a:pt x="324" y="44"/>
                  </a:cubicBezTo>
                  <a:cubicBezTo>
                    <a:pt x="322" y="43"/>
                    <a:pt x="320" y="42"/>
                    <a:pt x="317" y="41"/>
                  </a:cubicBezTo>
                  <a:cubicBezTo>
                    <a:pt x="315" y="40"/>
                    <a:pt x="313" y="38"/>
                    <a:pt x="311" y="38"/>
                  </a:cubicBezTo>
                  <a:cubicBezTo>
                    <a:pt x="309" y="37"/>
                    <a:pt x="307" y="35"/>
                    <a:pt x="305" y="34"/>
                  </a:cubicBezTo>
                  <a:cubicBezTo>
                    <a:pt x="304" y="33"/>
                    <a:pt x="303" y="32"/>
                    <a:pt x="303" y="30"/>
                  </a:cubicBezTo>
                  <a:cubicBezTo>
                    <a:pt x="303" y="28"/>
                    <a:pt x="304" y="27"/>
                    <a:pt x="305" y="26"/>
                  </a:cubicBezTo>
                  <a:cubicBezTo>
                    <a:pt x="307" y="24"/>
                    <a:pt x="309" y="24"/>
                    <a:pt x="312" y="24"/>
                  </a:cubicBezTo>
                  <a:cubicBezTo>
                    <a:pt x="315" y="24"/>
                    <a:pt x="317" y="24"/>
                    <a:pt x="320" y="25"/>
                  </a:cubicBezTo>
                  <a:cubicBezTo>
                    <a:pt x="322" y="26"/>
                    <a:pt x="324" y="26"/>
                    <a:pt x="325" y="27"/>
                  </a:cubicBezTo>
                  <a:lnTo>
                    <a:pt x="329" y="17"/>
                  </a:lnTo>
                  <a:cubicBezTo>
                    <a:pt x="327" y="16"/>
                    <a:pt x="324" y="15"/>
                    <a:pt x="321" y="14"/>
                  </a:cubicBezTo>
                  <a:cubicBezTo>
                    <a:pt x="318" y="13"/>
                    <a:pt x="315" y="13"/>
                    <a:pt x="312" y="13"/>
                  </a:cubicBezTo>
                  <a:cubicBezTo>
                    <a:pt x="309" y="13"/>
                    <a:pt x="306" y="13"/>
                    <a:pt x="303" y="14"/>
                  </a:cubicBezTo>
                  <a:cubicBezTo>
                    <a:pt x="301" y="15"/>
                    <a:pt x="299" y="16"/>
                    <a:pt x="297" y="17"/>
                  </a:cubicBezTo>
                  <a:cubicBezTo>
                    <a:pt x="295" y="19"/>
                    <a:pt x="294" y="21"/>
                    <a:pt x="293" y="23"/>
                  </a:cubicBezTo>
                  <a:cubicBezTo>
                    <a:pt x="292" y="25"/>
                    <a:pt x="291" y="28"/>
                    <a:pt x="291" y="31"/>
                  </a:cubicBezTo>
                  <a:cubicBezTo>
                    <a:pt x="291" y="34"/>
                    <a:pt x="292" y="37"/>
                    <a:pt x="294" y="39"/>
                  </a:cubicBezTo>
                  <a:cubicBezTo>
                    <a:pt x="295" y="42"/>
                    <a:pt x="297" y="43"/>
                    <a:pt x="299" y="45"/>
                  </a:cubicBezTo>
                  <a:cubicBezTo>
                    <a:pt x="301" y="46"/>
                    <a:pt x="303" y="48"/>
                    <a:pt x="305" y="49"/>
                  </a:cubicBezTo>
                  <a:cubicBezTo>
                    <a:pt x="308" y="50"/>
                    <a:pt x="310" y="51"/>
                    <a:pt x="312" y="52"/>
                  </a:cubicBezTo>
                  <a:cubicBezTo>
                    <a:pt x="314" y="53"/>
                    <a:pt x="316" y="54"/>
                    <a:pt x="317" y="55"/>
                  </a:cubicBezTo>
                  <a:cubicBezTo>
                    <a:pt x="318" y="56"/>
                    <a:pt x="319" y="57"/>
                    <a:pt x="319" y="59"/>
                  </a:cubicBezTo>
                  <a:cubicBezTo>
                    <a:pt x="319" y="62"/>
                    <a:pt x="318" y="63"/>
                    <a:pt x="316" y="65"/>
                  </a:cubicBezTo>
                  <a:cubicBezTo>
                    <a:pt x="314" y="66"/>
                    <a:pt x="311" y="66"/>
                    <a:pt x="308" y="66"/>
                  </a:cubicBezTo>
                  <a:cubicBezTo>
                    <a:pt x="306" y="66"/>
                    <a:pt x="305" y="66"/>
                    <a:pt x="304" y="66"/>
                  </a:cubicBezTo>
                  <a:cubicBezTo>
                    <a:pt x="302" y="66"/>
                    <a:pt x="301" y="66"/>
                    <a:pt x="300" y="65"/>
                  </a:cubicBezTo>
                  <a:cubicBezTo>
                    <a:pt x="298" y="65"/>
                    <a:pt x="297" y="64"/>
                    <a:pt x="296" y="64"/>
                  </a:cubicBezTo>
                  <a:cubicBezTo>
                    <a:pt x="295" y="64"/>
                    <a:pt x="294" y="63"/>
                    <a:pt x="294" y="63"/>
                  </a:cubicBezTo>
                  <a:lnTo>
                    <a:pt x="290" y="73"/>
                  </a:lnTo>
                  <a:cubicBezTo>
                    <a:pt x="291" y="74"/>
                    <a:pt x="294" y="75"/>
                    <a:pt x="297" y="76"/>
                  </a:cubicBezTo>
                  <a:close/>
                  <a:moveTo>
                    <a:pt x="340" y="60"/>
                  </a:moveTo>
                  <a:lnTo>
                    <a:pt x="340" y="60"/>
                  </a:lnTo>
                  <a:cubicBezTo>
                    <a:pt x="341" y="64"/>
                    <a:pt x="343" y="67"/>
                    <a:pt x="346" y="70"/>
                  </a:cubicBezTo>
                  <a:cubicBezTo>
                    <a:pt x="348" y="72"/>
                    <a:pt x="351" y="74"/>
                    <a:pt x="354" y="75"/>
                  </a:cubicBezTo>
                  <a:cubicBezTo>
                    <a:pt x="357" y="77"/>
                    <a:pt x="361" y="77"/>
                    <a:pt x="364" y="77"/>
                  </a:cubicBezTo>
                  <a:cubicBezTo>
                    <a:pt x="367" y="77"/>
                    <a:pt x="370" y="77"/>
                    <a:pt x="373" y="76"/>
                  </a:cubicBezTo>
                  <a:cubicBezTo>
                    <a:pt x="376" y="76"/>
                    <a:pt x="379" y="75"/>
                    <a:pt x="380" y="73"/>
                  </a:cubicBezTo>
                  <a:lnTo>
                    <a:pt x="378" y="64"/>
                  </a:lnTo>
                  <a:cubicBezTo>
                    <a:pt x="377" y="64"/>
                    <a:pt x="375" y="65"/>
                    <a:pt x="373" y="66"/>
                  </a:cubicBezTo>
                  <a:cubicBezTo>
                    <a:pt x="371" y="66"/>
                    <a:pt x="369" y="66"/>
                    <a:pt x="367" y="66"/>
                  </a:cubicBezTo>
                  <a:cubicBezTo>
                    <a:pt x="364" y="66"/>
                    <a:pt x="361" y="66"/>
                    <a:pt x="359" y="65"/>
                  </a:cubicBezTo>
                  <a:cubicBezTo>
                    <a:pt x="357" y="64"/>
                    <a:pt x="355" y="62"/>
                    <a:pt x="354" y="61"/>
                  </a:cubicBezTo>
                  <a:cubicBezTo>
                    <a:pt x="352" y="59"/>
                    <a:pt x="351" y="56"/>
                    <a:pt x="351" y="54"/>
                  </a:cubicBezTo>
                  <a:cubicBezTo>
                    <a:pt x="350" y="51"/>
                    <a:pt x="350" y="48"/>
                    <a:pt x="350" y="45"/>
                  </a:cubicBezTo>
                  <a:cubicBezTo>
                    <a:pt x="350" y="38"/>
                    <a:pt x="351" y="33"/>
                    <a:pt x="354" y="29"/>
                  </a:cubicBezTo>
                  <a:cubicBezTo>
                    <a:pt x="357" y="26"/>
                    <a:pt x="361" y="24"/>
                    <a:pt x="366" y="24"/>
                  </a:cubicBezTo>
                  <a:cubicBezTo>
                    <a:pt x="368" y="24"/>
                    <a:pt x="371" y="24"/>
                    <a:pt x="372" y="24"/>
                  </a:cubicBezTo>
                  <a:cubicBezTo>
                    <a:pt x="374" y="25"/>
                    <a:pt x="376" y="25"/>
                    <a:pt x="377" y="26"/>
                  </a:cubicBezTo>
                  <a:lnTo>
                    <a:pt x="380" y="15"/>
                  </a:lnTo>
                  <a:cubicBezTo>
                    <a:pt x="378" y="15"/>
                    <a:pt x="376" y="14"/>
                    <a:pt x="374" y="14"/>
                  </a:cubicBezTo>
                  <a:cubicBezTo>
                    <a:pt x="371" y="13"/>
                    <a:pt x="368" y="13"/>
                    <a:pt x="365" y="13"/>
                  </a:cubicBezTo>
                  <a:cubicBezTo>
                    <a:pt x="361" y="13"/>
                    <a:pt x="358" y="14"/>
                    <a:pt x="355" y="15"/>
                  </a:cubicBezTo>
                  <a:cubicBezTo>
                    <a:pt x="351" y="16"/>
                    <a:pt x="349" y="18"/>
                    <a:pt x="346" y="20"/>
                  </a:cubicBezTo>
                  <a:cubicBezTo>
                    <a:pt x="344" y="23"/>
                    <a:pt x="342" y="26"/>
                    <a:pt x="340" y="30"/>
                  </a:cubicBezTo>
                  <a:cubicBezTo>
                    <a:pt x="339" y="34"/>
                    <a:pt x="338" y="39"/>
                    <a:pt x="338" y="45"/>
                  </a:cubicBezTo>
                  <a:cubicBezTo>
                    <a:pt x="338" y="51"/>
                    <a:pt x="339" y="56"/>
                    <a:pt x="340" y="60"/>
                  </a:cubicBezTo>
                  <a:close/>
                  <a:moveTo>
                    <a:pt x="401" y="76"/>
                  </a:moveTo>
                  <a:lnTo>
                    <a:pt x="401" y="76"/>
                  </a:lnTo>
                  <a:lnTo>
                    <a:pt x="401" y="50"/>
                  </a:lnTo>
                  <a:lnTo>
                    <a:pt x="424" y="50"/>
                  </a:lnTo>
                  <a:lnTo>
                    <a:pt x="424" y="76"/>
                  </a:lnTo>
                  <a:lnTo>
                    <a:pt x="435" y="76"/>
                  </a:lnTo>
                  <a:lnTo>
                    <a:pt x="435" y="14"/>
                  </a:lnTo>
                  <a:lnTo>
                    <a:pt x="424" y="14"/>
                  </a:lnTo>
                  <a:lnTo>
                    <a:pt x="424" y="39"/>
                  </a:lnTo>
                  <a:lnTo>
                    <a:pt x="401" y="39"/>
                  </a:lnTo>
                  <a:lnTo>
                    <a:pt x="401" y="14"/>
                  </a:lnTo>
                  <a:lnTo>
                    <a:pt x="390" y="14"/>
                  </a:lnTo>
                  <a:lnTo>
                    <a:pt x="390" y="76"/>
                  </a:lnTo>
                  <a:lnTo>
                    <a:pt x="401" y="76"/>
                  </a:lnTo>
                  <a:close/>
                  <a:moveTo>
                    <a:pt x="484" y="76"/>
                  </a:moveTo>
                  <a:lnTo>
                    <a:pt x="484" y="76"/>
                  </a:lnTo>
                  <a:lnTo>
                    <a:pt x="484" y="65"/>
                  </a:lnTo>
                  <a:lnTo>
                    <a:pt x="459" y="65"/>
                  </a:lnTo>
                  <a:lnTo>
                    <a:pt x="459" y="50"/>
                  </a:lnTo>
                  <a:lnTo>
                    <a:pt x="482" y="50"/>
                  </a:lnTo>
                  <a:lnTo>
                    <a:pt x="482" y="39"/>
                  </a:lnTo>
                  <a:lnTo>
                    <a:pt x="459" y="39"/>
                  </a:lnTo>
                  <a:lnTo>
                    <a:pt x="459" y="25"/>
                  </a:lnTo>
                  <a:lnTo>
                    <a:pt x="484" y="25"/>
                  </a:lnTo>
                  <a:lnTo>
                    <a:pt x="484" y="14"/>
                  </a:lnTo>
                  <a:lnTo>
                    <a:pt x="447" y="14"/>
                  </a:lnTo>
                  <a:lnTo>
                    <a:pt x="447" y="76"/>
                  </a:lnTo>
                  <a:lnTo>
                    <a:pt x="484" y="76"/>
                  </a:lnTo>
                  <a:close/>
                  <a:moveTo>
                    <a:pt x="539" y="77"/>
                  </a:moveTo>
                  <a:lnTo>
                    <a:pt x="539" y="77"/>
                  </a:lnTo>
                  <a:cubicBezTo>
                    <a:pt x="542" y="77"/>
                    <a:pt x="545" y="77"/>
                    <a:pt x="548" y="76"/>
                  </a:cubicBezTo>
                  <a:cubicBezTo>
                    <a:pt x="551" y="75"/>
                    <a:pt x="553" y="73"/>
                    <a:pt x="555" y="72"/>
                  </a:cubicBezTo>
                  <a:cubicBezTo>
                    <a:pt x="557" y="70"/>
                    <a:pt x="558" y="67"/>
                    <a:pt x="559" y="64"/>
                  </a:cubicBezTo>
                  <a:cubicBezTo>
                    <a:pt x="560" y="62"/>
                    <a:pt x="561" y="58"/>
                    <a:pt x="561" y="54"/>
                  </a:cubicBezTo>
                  <a:lnTo>
                    <a:pt x="561" y="14"/>
                  </a:lnTo>
                  <a:lnTo>
                    <a:pt x="549" y="14"/>
                  </a:lnTo>
                  <a:lnTo>
                    <a:pt x="549" y="53"/>
                  </a:lnTo>
                  <a:cubicBezTo>
                    <a:pt x="549" y="58"/>
                    <a:pt x="548" y="61"/>
                    <a:pt x="547" y="63"/>
                  </a:cubicBezTo>
                  <a:cubicBezTo>
                    <a:pt x="545" y="65"/>
                    <a:pt x="542" y="66"/>
                    <a:pt x="539" y="66"/>
                  </a:cubicBezTo>
                  <a:cubicBezTo>
                    <a:pt x="537" y="66"/>
                    <a:pt x="535" y="66"/>
                    <a:pt x="534" y="66"/>
                  </a:cubicBezTo>
                  <a:cubicBezTo>
                    <a:pt x="532" y="65"/>
                    <a:pt x="531" y="64"/>
                    <a:pt x="530" y="63"/>
                  </a:cubicBezTo>
                  <a:cubicBezTo>
                    <a:pt x="529" y="62"/>
                    <a:pt x="529" y="61"/>
                    <a:pt x="528" y="59"/>
                  </a:cubicBezTo>
                  <a:cubicBezTo>
                    <a:pt x="528" y="58"/>
                    <a:pt x="528" y="56"/>
                    <a:pt x="528" y="53"/>
                  </a:cubicBezTo>
                  <a:lnTo>
                    <a:pt x="528" y="14"/>
                  </a:lnTo>
                  <a:lnTo>
                    <a:pt x="516" y="14"/>
                  </a:lnTo>
                  <a:lnTo>
                    <a:pt x="516" y="56"/>
                  </a:lnTo>
                  <a:cubicBezTo>
                    <a:pt x="516" y="70"/>
                    <a:pt x="524" y="77"/>
                    <a:pt x="539" y="77"/>
                  </a:cubicBezTo>
                  <a:close/>
                  <a:moveTo>
                    <a:pt x="583" y="76"/>
                  </a:moveTo>
                  <a:lnTo>
                    <a:pt x="583" y="76"/>
                  </a:lnTo>
                  <a:lnTo>
                    <a:pt x="583" y="44"/>
                  </a:lnTo>
                  <a:lnTo>
                    <a:pt x="582" y="34"/>
                  </a:lnTo>
                  <a:lnTo>
                    <a:pt x="582" y="34"/>
                  </a:lnTo>
                  <a:lnTo>
                    <a:pt x="587" y="44"/>
                  </a:lnTo>
                  <a:lnTo>
                    <a:pt x="610" y="76"/>
                  </a:lnTo>
                  <a:lnTo>
                    <a:pt x="619" y="76"/>
                  </a:lnTo>
                  <a:lnTo>
                    <a:pt x="619" y="14"/>
                  </a:lnTo>
                  <a:lnTo>
                    <a:pt x="608" y="14"/>
                  </a:lnTo>
                  <a:lnTo>
                    <a:pt x="608" y="47"/>
                  </a:lnTo>
                  <a:lnTo>
                    <a:pt x="609" y="56"/>
                  </a:lnTo>
                  <a:lnTo>
                    <a:pt x="609" y="56"/>
                  </a:lnTo>
                  <a:lnTo>
                    <a:pt x="604" y="47"/>
                  </a:lnTo>
                  <a:lnTo>
                    <a:pt x="581" y="14"/>
                  </a:lnTo>
                  <a:lnTo>
                    <a:pt x="572" y="14"/>
                  </a:lnTo>
                  <a:lnTo>
                    <a:pt x="572" y="76"/>
                  </a:lnTo>
                  <a:lnTo>
                    <a:pt x="583" y="76"/>
                  </a:lnTo>
                  <a:close/>
                  <a:moveTo>
                    <a:pt x="643" y="14"/>
                  </a:moveTo>
                  <a:lnTo>
                    <a:pt x="643" y="14"/>
                  </a:lnTo>
                  <a:lnTo>
                    <a:pt x="631" y="14"/>
                  </a:lnTo>
                  <a:lnTo>
                    <a:pt x="631" y="76"/>
                  </a:lnTo>
                  <a:lnTo>
                    <a:pt x="643" y="76"/>
                  </a:lnTo>
                  <a:lnTo>
                    <a:pt x="643" y="14"/>
                  </a:lnTo>
                  <a:close/>
                  <a:moveTo>
                    <a:pt x="672" y="76"/>
                  </a:moveTo>
                  <a:lnTo>
                    <a:pt x="672" y="76"/>
                  </a:lnTo>
                  <a:lnTo>
                    <a:pt x="680" y="76"/>
                  </a:lnTo>
                  <a:lnTo>
                    <a:pt x="703" y="14"/>
                  </a:lnTo>
                  <a:lnTo>
                    <a:pt x="691" y="14"/>
                  </a:lnTo>
                  <a:lnTo>
                    <a:pt x="680" y="50"/>
                  </a:lnTo>
                  <a:lnTo>
                    <a:pt x="678" y="61"/>
                  </a:lnTo>
                  <a:lnTo>
                    <a:pt x="677" y="61"/>
                  </a:lnTo>
                  <a:lnTo>
                    <a:pt x="676" y="50"/>
                  </a:lnTo>
                  <a:lnTo>
                    <a:pt x="664" y="14"/>
                  </a:lnTo>
                  <a:lnTo>
                    <a:pt x="650" y="14"/>
                  </a:lnTo>
                  <a:lnTo>
                    <a:pt x="672" y="76"/>
                  </a:lnTo>
                  <a:close/>
                  <a:moveTo>
                    <a:pt x="746" y="76"/>
                  </a:moveTo>
                  <a:lnTo>
                    <a:pt x="746" y="76"/>
                  </a:lnTo>
                  <a:lnTo>
                    <a:pt x="746" y="65"/>
                  </a:lnTo>
                  <a:lnTo>
                    <a:pt x="720" y="65"/>
                  </a:lnTo>
                  <a:lnTo>
                    <a:pt x="720" y="50"/>
                  </a:lnTo>
                  <a:lnTo>
                    <a:pt x="743" y="50"/>
                  </a:lnTo>
                  <a:lnTo>
                    <a:pt x="743" y="39"/>
                  </a:lnTo>
                  <a:lnTo>
                    <a:pt x="720" y="39"/>
                  </a:lnTo>
                  <a:lnTo>
                    <a:pt x="720" y="25"/>
                  </a:lnTo>
                  <a:lnTo>
                    <a:pt x="746" y="25"/>
                  </a:lnTo>
                  <a:lnTo>
                    <a:pt x="746" y="14"/>
                  </a:lnTo>
                  <a:lnTo>
                    <a:pt x="709" y="14"/>
                  </a:lnTo>
                  <a:lnTo>
                    <a:pt x="709" y="76"/>
                  </a:lnTo>
                  <a:lnTo>
                    <a:pt x="746" y="76"/>
                  </a:lnTo>
                  <a:close/>
                  <a:moveTo>
                    <a:pt x="767" y="76"/>
                  </a:moveTo>
                  <a:lnTo>
                    <a:pt x="767" y="76"/>
                  </a:lnTo>
                  <a:lnTo>
                    <a:pt x="767" y="51"/>
                  </a:lnTo>
                  <a:lnTo>
                    <a:pt x="773" y="52"/>
                  </a:lnTo>
                  <a:lnTo>
                    <a:pt x="787" y="76"/>
                  </a:lnTo>
                  <a:lnTo>
                    <a:pt x="801" y="76"/>
                  </a:lnTo>
                  <a:lnTo>
                    <a:pt x="787" y="53"/>
                  </a:lnTo>
                  <a:lnTo>
                    <a:pt x="783" y="50"/>
                  </a:lnTo>
                  <a:cubicBezTo>
                    <a:pt x="786" y="48"/>
                    <a:pt x="789" y="46"/>
                    <a:pt x="791" y="43"/>
                  </a:cubicBezTo>
                  <a:cubicBezTo>
                    <a:pt x="793" y="40"/>
                    <a:pt x="794" y="36"/>
                    <a:pt x="794" y="31"/>
                  </a:cubicBezTo>
                  <a:cubicBezTo>
                    <a:pt x="794" y="27"/>
                    <a:pt x="794" y="25"/>
                    <a:pt x="793" y="22"/>
                  </a:cubicBezTo>
                  <a:cubicBezTo>
                    <a:pt x="791" y="20"/>
                    <a:pt x="790" y="18"/>
                    <a:pt x="788" y="17"/>
                  </a:cubicBezTo>
                  <a:cubicBezTo>
                    <a:pt x="785" y="16"/>
                    <a:pt x="783" y="15"/>
                    <a:pt x="780" y="14"/>
                  </a:cubicBezTo>
                  <a:cubicBezTo>
                    <a:pt x="778" y="14"/>
                    <a:pt x="775" y="13"/>
                    <a:pt x="772" y="13"/>
                  </a:cubicBezTo>
                  <a:cubicBezTo>
                    <a:pt x="771" y="13"/>
                    <a:pt x="770" y="13"/>
                    <a:pt x="768" y="14"/>
                  </a:cubicBezTo>
                  <a:cubicBezTo>
                    <a:pt x="767" y="14"/>
                    <a:pt x="766" y="14"/>
                    <a:pt x="764" y="14"/>
                  </a:cubicBezTo>
                  <a:cubicBezTo>
                    <a:pt x="763" y="14"/>
                    <a:pt x="761" y="14"/>
                    <a:pt x="760" y="14"/>
                  </a:cubicBezTo>
                  <a:cubicBezTo>
                    <a:pt x="758" y="15"/>
                    <a:pt x="757" y="15"/>
                    <a:pt x="755" y="15"/>
                  </a:cubicBezTo>
                  <a:lnTo>
                    <a:pt x="755" y="76"/>
                  </a:lnTo>
                  <a:lnTo>
                    <a:pt x="767" y="76"/>
                  </a:lnTo>
                  <a:close/>
                  <a:moveTo>
                    <a:pt x="767" y="25"/>
                  </a:moveTo>
                  <a:lnTo>
                    <a:pt x="767" y="25"/>
                  </a:lnTo>
                  <a:cubicBezTo>
                    <a:pt x="767" y="24"/>
                    <a:pt x="768" y="24"/>
                    <a:pt x="770" y="24"/>
                  </a:cubicBezTo>
                  <a:cubicBezTo>
                    <a:pt x="771" y="24"/>
                    <a:pt x="772" y="24"/>
                    <a:pt x="773" y="24"/>
                  </a:cubicBezTo>
                  <a:cubicBezTo>
                    <a:pt x="776" y="24"/>
                    <a:pt x="779" y="25"/>
                    <a:pt x="781" y="26"/>
                  </a:cubicBezTo>
                  <a:cubicBezTo>
                    <a:pt x="782" y="28"/>
                    <a:pt x="783" y="30"/>
                    <a:pt x="783" y="33"/>
                  </a:cubicBezTo>
                  <a:cubicBezTo>
                    <a:pt x="783" y="36"/>
                    <a:pt x="782" y="39"/>
                    <a:pt x="780" y="40"/>
                  </a:cubicBezTo>
                  <a:cubicBezTo>
                    <a:pt x="778" y="42"/>
                    <a:pt x="775" y="43"/>
                    <a:pt x="772" y="43"/>
                  </a:cubicBezTo>
                  <a:lnTo>
                    <a:pt x="767" y="43"/>
                  </a:lnTo>
                  <a:lnTo>
                    <a:pt x="767" y="25"/>
                  </a:lnTo>
                  <a:close/>
                  <a:moveTo>
                    <a:pt x="813" y="76"/>
                  </a:moveTo>
                  <a:lnTo>
                    <a:pt x="813" y="76"/>
                  </a:lnTo>
                  <a:cubicBezTo>
                    <a:pt x="816" y="77"/>
                    <a:pt x="820" y="77"/>
                    <a:pt x="824" y="77"/>
                  </a:cubicBezTo>
                  <a:cubicBezTo>
                    <a:pt x="827" y="77"/>
                    <a:pt x="830" y="77"/>
                    <a:pt x="833" y="76"/>
                  </a:cubicBezTo>
                  <a:cubicBezTo>
                    <a:pt x="836" y="75"/>
                    <a:pt x="838" y="74"/>
                    <a:pt x="840" y="72"/>
                  </a:cubicBezTo>
                  <a:cubicBezTo>
                    <a:pt x="842" y="71"/>
                    <a:pt x="843" y="69"/>
                    <a:pt x="845" y="66"/>
                  </a:cubicBezTo>
                  <a:cubicBezTo>
                    <a:pt x="846" y="64"/>
                    <a:pt x="846" y="61"/>
                    <a:pt x="846" y="58"/>
                  </a:cubicBezTo>
                  <a:cubicBezTo>
                    <a:pt x="846" y="55"/>
                    <a:pt x="846" y="52"/>
                    <a:pt x="844" y="50"/>
                  </a:cubicBezTo>
                  <a:cubicBezTo>
                    <a:pt x="843" y="48"/>
                    <a:pt x="842" y="46"/>
                    <a:pt x="840" y="44"/>
                  </a:cubicBezTo>
                  <a:cubicBezTo>
                    <a:pt x="838" y="43"/>
                    <a:pt x="836" y="42"/>
                    <a:pt x="833" y="41"/>
                  </a:cubicBezTo>
                  <a:cubicBezTo>
                    <a:pt x="831" y="40"/>
                    <a:pt x="829" y="38"/>
                    <a:pt x="827" y="38"/>
                  </a:cubicBezTo>
                  <a:cubicBezTo>
                    <a:pt x="824" y="37"/>
                    <a:pt x="823" y="35"/>
                    <a:pt x="821" y="34"/>
                  </a:cubicBezTo>
                  <a:cubicBezTo>
                    <a:pt x="819" y="33"/>
                    <a:pt x="819" y="32"/>
                    <a:pt x="819" y="30"/>
                  </a:cubicBezTo>
                  <a:cubicBezTo>
                    <a:pt x="819" y="28"/>
                    <a:pt x="819" y="27"/>
                    <a:pt x="821" y="26"/>
                  </a:cubicBezTo>
                  <a:cubicBezTo>
                    <a:pt x="822" y="24"/>
                    <a:pt x="825" y="24"/>
                    <a:pt x="827" y="24"/>
                  </a:cubicBezTo>
                  <a:cubicBezTo>
                    <a:pt x="830" y="24"/>
                    <a:pt x="833" y="24"/>
                    <a:pt x="836" y="25"/>
                  </a:cubicBezTo>
                  <a:cubicBezTo>
                    <a:pt x="838" y="26"/>
                    <a:pt x="840" y="26"/>
                    <a:pt x="841" y="27"/>
                  </a:cubicBezTo>
                  <a:lnTo>
                    <a:pt x="845" y="17"/>
                  </a:lnTo>
                  <a:cubicBezTo>
                    <a:pt x="843" y="16"/>
                    <a:pt x="840" y="15"/>
                    <a:pt x="837" y="14"/>
                  </a:cubicBezTo>
                  <a:cubicBezTo>
                    <a:pt x="834" y="13"/>
                    <a:pt x="831" y="13"/>
                    <a:pt x="827" y="13"/>
                  </a:cubicBezTo>
                  <a:cubicBezTo>
                    <a:pt x="824" y="13"/>
                    <a:pt x="822" y="13"/>
                    <a:pt x="819" y="14"/>
                  </a:cubicBezTo>
                  <a:cubicBezTo>
                    <a:pt x="817" y="15"/>
                    <a:pt x="815" y="16"/>
                    <a:pt x="813" y="17"/>
                  </a:cubicBezTo>
                  <a:cubicBezTo>
                    <a:pt x="811" y="19"/>
                    <a:pt x="810" y="21"/>
                    <a:pt x="809" y="23"/>
                  </a:cubicBezTo>
                  <a:cubicBezTo>
                    <a:pt x="808" y="25"/>
                    <a:pt x="807" y="28"/>
                    <a:pt x="807" y="31"/>
                  </a:cubicBezTo>
                  <a:cubicBezTo>
                    <a:pt x="807" y="34"/>
                    <a:pt x="808" y="37"/>
                    <a:pt x="809" y="39"/>
                  </a:cubicBezTo>
                  <a:cubicBezTo>
                    <a:pt x="811" y="42"/>
                    <a:pt x="812" y="43"/>
                    <a:pt x="815" y="45"/>
                  </a:cubicBezTo>
                  <a:cubicBezTo>
                    <a:pt x="817" y="46"/>
                    <a:pt x="819" y="48"/>
                    <a:pt x="821" y="49"/>
                  </a:cubicBezTo>
                  <a:cubicBezTo>
                    <a:pt x="824" y="50"/>
                    <a:pt x="826" y="51"/>
                    <a:pt x="828" y="52"/>
                  </a:cubicBezTo>
                  <a:cubicBezTo>
                    <a:pt x="830" y="53"/>
                    <a:pt x="832" y="54"/>
                    <a:pt x="833" y="55"/>
                  </a:cubicBezTo>
                  <a:cubicBezTo>
                    <a:pt x="834" y="56"/>
                    <a:pt x="835" y="57"/>
                    <a:pt x="835" y="59"/>
                  </a:cubicBezTo>
                  <a:cubicBezTo>
                    <a:pt x="835" y="62"/>
                    <a:pt x="834" y="63"/>
                    <a:pt x="832" y="65"/>
                  </a:cubicBezTo>
                  <a:cubicBezTo>
                    <a:pt x="830" y="66"/>
                    <a:pt x="827" y="66"/>
                    <a:pt x="824" y="66"/>
                  </a:cubicBezTo>
                  <a:cubicBezTo>
                    <a:pt x="822" y="66"/>
                    <a:pt x="821" y="66"/>
                    <a:pt x="819" y="66"/>
                  </a:cubicBezTo>
                  <a:cubicBezTo>
                    <a:pt x="818" y="66"/>
                    <a:pt x="817" y="66"/>
                    <a:pt x="815" y="65"/>
                  </a:cubicBezTo>
                  <a:cubicBezTo>
                    <a:pt x="814" y="65"/>
                    <a:pt x="813" y="64"/>
                    <a:pt x="812" y="64"/>
                  </a:cubicBezTo>
                  <a:cubicBezTo>
                    <a:pt x="811" y="64"/>
                    <a:pt x="810" y="63"/>
                    <a:pt x="810" y="63"/>
                  </a:cubicBezTo>
                  <a:lnTo>
                    <a:pt x="806" y="73"/>
                  </a:lnTo>
                  <a:cubicBezTo>
                    <a:pt x="807" y="74"/>
                    <a:pt x="810" y="75"/>
                    <a:pt x="813" y="76"/>
                  </a:cubicBezTo>
                  <a:close/>
                  <a:moveTo>
                    <a:pt x="868" y="14"/>
                  </a:moveTo>
                  <a:lnTo>
                    <a:pt x="868" y="14"/>
                  </a:lnTo>
                  <a:lnTo>
                    <a:pt x="857" y="14"/>
                  </a:lnTo>
                  <a:lnTo>
                    <a:pt x="857" y="76"/>
                  </a:lnTo>
                  <a:lnTo>
                    <a:pt x="868" y="76"/>
                  </a:lnTo>
                  <a:lnTo>
                    <a:pt x="868" y="14"/>
                  </a:lnTo>
                  <a:close/>
                  <a:moveTo>
                    <a:pt x="895" y="25"/>
                  </a:moveTo>
                  <a:lnTo>
                    <a:pt x="895" y="25"/>
                  </a:lnTo>
                  <a:lnTo>
                    <a:pt x="895" y="76"/>
                  </a:lnTo>
                  <a:lnTo>
                    <a:pt x="906" y="76"/>
                  </a:lnTo>
                  <a:lnTo>
                    <a:pt x="906" y="25"/>
                  </a:lnTo>
                  <a:lnTo>
                    <a:pt x="925" y="25"/>
                  </a:lnTo>
                  <a:lnTo>
                    <a:pt x="925" y="14"/>
                  </a:lnTo>
                  <a:lnTo>
                    <a:pt x="876" y="14"/>
                  </a:lnTo>
                  <a:lnTo>
                    <a:pt x="876" y="25"/>
                  </a:lnTo>
                  <a:lnTo>
                    <a:pt x="895" y="25"/>
                  </a:lnTo>
                  <a:close/>
                  <a:moveTo>
                    <a:pt x="935" y="76"/>
                  </a:moveTo>
                  <a:lnTo>
                    <a:pt x="935" y="76"/>
                  </a:lnTo>
                  <a:lnTo>
                    <a:pt x="940" y="63"/>
                  </a:lnTo>
                  <a:lnTo>
                    <a:pt x="960" y="63"/>
                  </a:lnTo>
                  <a:lnTo>
                    <a:pt x="964" y="76"/>
                  </a:lnTo>
                  <a:lnTo>
                    <a:pt x="975" y="76"/>
                  </a:lnTo>
                  <a:lnTo>
                    <a:pt x="953" y="14"/>
                  </a:lnTo>
                  <a:lnTo>
                    <a:pt x="945" y="14"/>
                  </a:lnTo>
                  <a:lnTo>
                    <a:pt x="923" y="76"/>
                  </a:lnTo>
                  <a:lnTo>
                    <a:pt x="935" y="76"/>
                  </a:lnTo>
                  <a:close/>
                  <a:moveTo>
                    <a:pt x="948" y="39"/>
                  </a:moveTo>
                  <a:lnTo>
                    <a:pt x="948" y="39"/>
                  </a:lnTo>
                  <a:lnTo>
                    <a:pt x="949" y="29"/>
                  </a:lnTo>
                  <a:lnTo>
                    <a:pt x="950" y="29"/>
                  </a:lnTo>
                  <a:lnTo>
                    <a:pt x="952" y="39"/>
                  </a:lnTo>
                  <a:lnTo>
                    <a:pt x="956" y="53"/>
                  </a:lnTo>
                  <a:lnTo>
                    <a:pt x="943" y="53"/>
                  </a:lnTo>
                  <a:lnTo>
                    <a:pt x="948" y="39"/>
                  </a:lnTo>
                  <a:close/>
                  <a:moveTo>
                    <a:pt x="936" y="9"/>
                  </a:moveTo>
                  <a:lnTo>
                    <a:pt x="936" y="9"/>
                  </a:lnTo>
                  <a:cubicBezTo>
                    <a:pt x="937" y="10"/>
                    <a:pt x="939" y="11"/>
                    <a:pt x="941" y="11"/>
                  </a:cubicBezTo>
                  <a:cubicBezTo>
                    <a:pt x="943" y="11"/>
                    <a:pt x="945" y="10"/>
                    <a:pt x="946" y="9"/>
                  </a:cubicBezTo>
                  <a:cubicBezTo>
                    <a:pt x="947" y="8"/>
                    <a:pt x="948" y="7"/>
                    <a:pt x="948" y="5"/>
                  </a:cubicBezTo>
                  <a:cubicBezTo>
                    <a:pt x="948" y="4"/>
                    <a:pt x="947" y="2"/>
                    <a:pt x="946" y="1"/>
                  </a:cubicBezTo>
                  <a:cubicBezTo>
                    <a:pt x="945" y="0"/>
                    <a:pt x="943" y="0"/>
                    <a:pt x="941" y="0"/>
                  </a:cubicBezTo>
                  <a:cubicBezTo>
                    <a:pt x="939" y="0"/>
                    <a:pt x="937" y="0"/>
                    <a:pt x="936" y="1"/>
                  </a:cubicBezTo>
                  <a:cubicBezTo>
                    <a:pt x="935" y="2"/>
                    <a:pt x="934" y="4"/>
                    <a:pt x="934" y="5"/>
                  </a:cubicBezTo>
                  <a:cubicBezTo>
                    <a:pt x="934" y="7"/>
                    <a:pt x="935" y="8"/>
                    <a:pt x="936" y="9"/>
                  </a:cubicBezTo>
                  <a:close/>
                  <a:moveTo>
                    <a:pt x="955" y="9"/>
                  </a:moveTo>
                  <a:lnTo>
                    <a:pt x="955" y="9"/>
                  </a:lnTo>
                  <a:cubicBezTo>
                    <a:pt x="956" y="10"/>
                    <a:pt x="957" y="11"/>
                    <a:pt x="960" y="11"/>
                  </a:cubicBezTo>
                  <a:cubicBezTo>
                    <a:pt x="962" y="11"/>
                    <a:pt x="964" y="10"/>
                    <a:pt x="965" y="9"/>
                  </a:cubicBezTo>
                  <a:cubicBezTo>
                    <a:pt x="966" y="8"/>
                    <a:pt x="966" y="7"/>
                    <a:pt x="966" y="5"/>
                  </a:cubicBezTo>
                  <a:cubicBezTo>
                    <a:pt x="966" y="4"/>
                    <a:pt x="966" y="2"/>
                    <a:pt x="965" y="1"/>
                  </a:cubicBezTo>
                  <a:cubicBezTo>
                    <a:pt x="964" y="0"/>
                    <a:pt x="962" y="0"/>
                    <a:pt x="960" y="0"/>
                  </a:cubicBezTo>
                  <a:cubicBezTo>
                    <a:pt x="957" y="0"/>
                    <a:pt x="956" y="0"/>
                    <a:pt x="955" y="1"/>
                  </a:cubicBezTo>
                  <a:cubicBezTo>
                    <a:pt x="954" y="2"/>
                    <a:pt x="953" y="4"/>
                    <a:pt x="953" y="5"/>
                  </a:cubicBezTo>
                  <a:cubicBezTo>
                    <a:pt x="953" y="7"/>
                    <a:pt x="954" y="8"/>
                    <a:pt x="955" y="9"/>
                  </a:cubicBezTo>
                  <a:close/>
                  <a:moveTo>
                    <a:pt x="993" y="25"/>
                  </a:moveTo>
                  <a:lnTo>
                    <a:pt x="993" y="25"/>
                  </a:lnTo>
                  <a:lnTo>
                    <a:pt x="993" y="76"/>
                  </a:lnTo>
                  <a:lnTo>
                    <a:pt x="1004" y="76"/>
                  </a:lnTo>
                  <a:lnTo>
                    <a:pt x="1004" y="25"/>
                  </a:lnTo>
                  <a:lnTo>
                    <a:pt x="1023" y="25"/>
                  </a:lnTo>
                  <a:lnTo>
                    <a:pt x="1023" y="14"/>
                  </a:lnTo>
                  <a:lnTo>
                    <a:pt x="974" y="14"/>
                  </a:lnTo>
                  <a:lnTo>
                    <a:pt x="974" y="25"/>
                  </a:lnTo>
                  <a:lnTo>
                    <a:pt x="993" y="25"/>
                  </a:lnTo>
                  <a:close/>
                </a:path>
              </a:pathLst>
            </a:custGeom>
            <a:solidFill>
              <a:srgbClr val="B9281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0" name="Freeform 8"/>
            <p:cNvSpPr>
              <a:spLocks/>
            </p:cNvSpPr>
            <p:nvPr userDrawn="1"/>
          </p:nvSpPr>
          <p:spPr bwMode="auto">
            <a:xfrm>
              <a:off x="277816" y="311151"/>
              <a:ext cx="190502" cy="61913"/>
            </a:xfrm>
            <a:custGeom>
              <a:avLst/>
              <a:gdLst>
                <a:gd name="T0" fmla="*/ 0 w 198"/>
                <a:gd name="T1" fmla="*/ 31 h 62"/>
                <a:gd name="T2" fmla="*/ 0 w 198"/>
                <a:gd name="T3" fmla="*/ 31 h 62"/>
                <a:gd name="T4" fmla="*/ 0 w 198"/>
                <a:gd name="T5" fmla="*/ 62 h 62"/>
                <a:gd name="T6" fmla="*/ 198 w 198"/>
                <a:gd name="T7" fmla="*/ 62 h 62"/>
                <a:gd name="T8" fmla="*/ 198 w 198"/>
                <a:gd name="T9" fmla="*/ 29 h 62"/>
                <a:gd name="T10" fmla="*/ 98 w 198"/>
                <a:gd name="T11" fmla="*/ 0 h 62"/>
                <a:gd name="T12" fmla="*/ 0 w 198"/>
                <a:gd name="T13" fmla="*/ 31 h 62"/>
              </a:gdLst>
              <a:ahLst/>
              <a:cxnLst>
                <a:cxn ang="0">
                  <a:pos x="T0" y="T1"/>
                </a:cxn>
                <a:cxn ang="0">
                  <a:pos x="T2" y="T3"/>
                </a:cxn>
                <a:cxn ang="0">
                  <a:pos x="T4" y="T5"/>
                </a:cxn>
                <a:cxn ang="0">
                  <a:pos x="T6" y="T7"/>
                </a:cxn>
                <a:cxn ang="0">
                  <a:pos x="T8" y="T9"/>
                </a:cxn>
                <a:cxn ang="0">
                  <a:pos x="T10" y="T11"/>
                </a:cxn>
                <a:cxn ang="0">
                  <a:pos x="T12" y="T13"/>
                </a:cxn>
              </a:cxnLst>
              <a:rect l="0" t="0" r="r" b="b"/>
              <a:pathLst>
                <a:path w="198" h="62">
                  <a:moveTo>
                    <a:pt x="0" y="31"/>
                  </a:moveTo>
                  <a:lnTo>
                    <a:pt x="0" y="31"/>
                  </a:lnTo>
                  <a:lnTo>
                    <a:pt x="0" y="62"/>
                  </a:lnTo>
                  <a:lnTo>
                    <a:pt x="198" y="62"/>
                  </a:lnTo>
                  <a:lnTo>
                    <a:pt x="198" y="29"/>
                  </a:lnTo>
                  <a:lnTo>
                    <a:pt x="98" y="0"/>
                  </a:lnTo>
                  <a:lnTo>
                    <a:pt x="0" y="31"/>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1" name="Freeform 9"/>
            <p:cNvSpPr>
              <a:spLocks/>
            </p:cNvSpPr>
            <p:nvPr userDrawn="1"/>
          </p:nvSpPr>
          <p:spPr bwMode="auto">
            <a:xfrm>
              <a:off x="252416" y="384176"/>
              <a:ext cx="87314" cy="177800"/>
            </a:xfrm>
            <a:custGeom>
              <a:avLst/>
              <a:gdLst>
                <a:gd name="T0" fmla="*/ 52 w 92"/>
                <a:gd name="T1" fmla="*/ 0 h 179"/>
                <a:gd name="T2" fmla="*/ 52 w 92"/>
                <a:gd name="T3" fmla="*/ 0 h 179"/>
                <a:gd name="T4" fmla="*/ 92 w 92"/>
                <a:gd name="T5" fmla="*/ 0 h 179"/>
                <a:gd name="T6" fmla="*/ 40 w 92"/>
                <a:gd name="T7" fmla="*/ 179 h 179"/>
                <a:gd name="T8" fmla="*/ 0 w 92"/>
                <a:gd name="T9" fmla="*/ 179 h 179"/>
                <a:gd name="T10" fmla="*/ 52 w 92"/>
                <a:gd name="T11" fmla="*/ 0 h 179"/>
              </a:gdLst>
              <a:ahLst/>
              <a:cxnLst>
                <a:cxn ang="0">
                  <a:pos x="T0" y="T1"/>
                </a:cxn>
                <a:cxn ang="0">
                  <a:pos x="T2" y="T3"/>
                </a:cxn>
                <a:cxn ang="0">
                  <a:pos x="T4" y="T5"/>
                </a:cxn>
                <a:cxn ang="0">
                  <a:pos x="T6" y="T7"/>
                </a:cxn>
                <a:cxn ang="0">
                  <a:pos x="T8" y="T9"/>
                </a:cxn>
                <a:cxn ang="0">
                  <a:pos x="T10" y="T11"/>
                </a:cxn>
              </a:cxnLst>
              <a:rect l="0" t="0" r="r" b="b"/>
              <a:pathLst>
                <a:path w="92" h="179">
                  <a:moveTo>
                    <a:pt x="52" y="0"/>
                  </a:moveTo>
                  <a:lnTo>
                    <a:pt x="52" y="0"/>
                  </a:lnTo>
                  <a:lnTo>
                    <a:pt x="92" y="0"/>
                  </a:lnTo>
                  <a:lnTo>
                    <a:pt x="40" y="179"/>
                  </a:lnTo>
                  <a:lnTo>
                    <a:pt x="0" y="179"/>
                  </a:lnTo>
                  <a:lnTo>
                    <a:pt x="52" y="0"/>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2" name="Freeform 10"/>
            <p:cNvSpPr>
              <a:spLocks/>
            </p:cNvSpPr>
            <p:nvPr userDrawn="1"/>
          </p:nvSpPr>
          <p:spPr bwMode="auto">
            <a:xfrm>
              <a:off x="407993" y="384176"/>
              <a:ext cx="41275" cy="42863"/>
            </a:xfrm>
            <a:custGeom>
              <a:avLst/>
              <a:gdLst>
                <a:gd name="T0" fmla="*/ 44 w 44"/>
                <a:gd name="T1" fmla="*/ 0 h 43"/>
                <a:gd name="T2" fmla="*/ 44 w 44"/>
                <a:gd name="T3" fmla="*/ 0 h 43"/>
                <a:gd name="T4" fmla="*/ 0 w 44"/>
                <a:gd name="T5" fmla="*/ 0 h 43"/>
                <a:gd name="T6" fmla="*/ 0 w 44"/>
                <a:gd name="T7" fmla="*/ 43 h 43"/>
                <a:gd name="T8" fmla="*/ 44 w 44"/>
                <a:gd name="T9" fmla="*/ 43 h 43"/>
                <a:gd name="T10" fmla="*/ 44 w 44"/>
                <a:gd name="T11" fmla="*/ 0 h 43"/>
              </a:gdLst>
              <a:ahLst/>
              <a:cxnLst>
                <a:cxn ang="0">
                  <a:pos x="T0" y="T1"/>
                </a:cxn>
                <a:cxn ang="0">
                  <a:pos x="T2" y="T3"/>
                </a:cxn>
                <a:cxn ang="0">
                  <a:pos x="T4" y="T5"/>
                </a:cxn>
                <a:cxn ang="0">
                  <a:pos x="T6" y="T7"/>
                </a:cxn>
                <a:cxn ang="0">
                  <a:pos x="T8" y="T9"/>
                </a:cxn>
                <a:cxn ang="0">
                  <a:pos x="T10" y="T11"/>
                </a:cxn>
              </a:cxnLst>
              <a:rect l="0" t="0" r="r" b="b"/>
              <a:pathLst>
                <a:path w="44" h="43">
                  <a:moveTo>
                    <a:pt x="44" y="0"/>
                  </a:moveTo>
                  <a:lnTo>
                    <a:pt x="44" y="0"/>
                  </a:lnTo>
                  <a:lnTo>
                    <a:pt x="0" y="0"/>
                  </a:lnTo>
                  <a:lnTo>
                    <a:pt x="0" y="43"/>
                  </a:lnTo>
                  <a:lnTo>
                    <a:pt x="44" y="43"/>
                  </a:lnTo>
                  <a:lnTo>
                    <a:pt x="44" y="0"/>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3" name="Freeform 11"/>
            <p:cNvSpPr>
              <a:spLocks/>
            </p:cNvSpPr>
            <p:nvPr userDrawn="1"/>
          </p:nvSpPr>
          <p:spPr bwMode="auto">
            <a:xfrm>
              <a:off x="407991" y="450851"/>
              <a:ext cx="41275" cy="42863"/>
            </a:xfrm>
            <a:custGeom>
              <a:avLst/>
              <a:gdLst>
                <a:gd name="T0" fmla="*/ 44 w 44"/>
                <a:gd name="T1" fmla="*/ 0 h 43"/>
                <a:gd name="T2" fmla="*/ 44 w 44"/>
                <a:gd name="T3" fmla="*/ 0 h 43"/>
                <a:gd name="T4" fmla="*/ 0 w 44"/>
                <a:gd name="T5" fmla="*/ 0 h 43"/>
                <a:gd name="T6" fmla="*/ 0 w 44"/>
                <a:gd name="T7" fmla="*/ 43 h 43"/>
                <a:gd name="T8" fmla="*/ 44 w 44"/>
                <a:gd name="T9" fmla="*/ 43 h 43"/>
                <a:gd name="T10" fmla="*/ 44 w 44"/>
                <a:gd name="T11" fmla="*/ 0 h 43"/>
              </a:gdLst>
              <a:ahLst/>
              <a:cxnLst>
                <a:cxn ang="0">
                  <a:pos x="T0" y="T1"/>
                </a:cxn>
                <a:cxn ang="0">
                  <a:pos x="T2" y="T3"/>
                </a:cxn>
                <a:cxn ang="0">
                  <a:pos x="T4" y="T5"/>
                </a:cxn>
                <a:cxn ang="0">
                  <a:pos x="T6" y="T7"/>
                </a:cxn>
                <a:cxn ang="0">
                  <a:pos x="T8" y="T9"/>
                </a:cxn>
                <a:cxn ang="0">
                  <a:pos x="T10" y="T11"/>
                </a:cxn>
              </a:cxnLst>
              <a:rect l="0" t="0" r="r" b="b"/>
              <a:pathLst>
                <a:path w="44" h="43">
                  <a:moveTo>
                    <a:pt x="44" y="0"/>
                  </a:moveTo>
                  <a:lnTo>
                    <a:pt x="44" y="0"/>
                  </a:lnTo>
                  <a:lnTo>
                    <a:pt x="0" y="0"/>
                  </a:lnTo>
                  <a:lnTo>
                    <a:pt x="0" y="43"/>
                  </a:lnTo>
                  <a:lnTo>
                    <a:pt x="44" y="43"/>
                  </a:lnTo>
                  <a:lnTo>
                    <a:pt x="44" y="0"/>
                  </a:lnTo>
                  <a:close/>
                </a:path>
              </a:pathLst>
            </a:custGeom>
            <a:solidFill>
              <a:srgbClr val="B9281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4" name="Freeform 12"/>
            <p:cNvSpPr>
              <a:spLocks/>
            </p:cNvSpPr>
            <p:nvPr userDrawn="1"/>
          </p:nvSpPr>
          <p:spPr bwMode="auto">
            <a:xfrm>
              <a:off x="407988" y="519113"/>
              <a:ext cx="41275" cy="42863"/>
            </a:xfrm>
            <a:custGeom>
              <a:avLst/>
              <a:gdLst>
                <a:gd name="T0" fmla="*/ 44 w 44"/>
                <a:gd name="T1" fmla="*/ 0 h 43"/>
                <a:gd name="T2" fmla="*/ 44 w 44"/>
                <a:gd name="T3" fmla="*/ 0 h 43"/>
                <a:gd name="T4" fmla="*/ 0 w 44"/>
                <a:gd name="T5" fmla="*/ 0 h 43"/>
                <a:gd name="T6" fmla="*/ 0 w 44"/>
                <a:gd name="T7" fmla="*/ 43 h 43"/>
                <a:gd name="T8" fmla="*/ 44 w 44"/>
                <a:gd name="T9" fmla="*/ 43 h 43"/>
                <a:gd name="T10" fmla="*/ 44 w 44"/>
                <a:gd name="T11" fmla="*/ 0 h 43"/>
              </a:gdLst>
              <a:ahLst/>
              <a:cxnLst>
                <a:cxn ang="0">
                  <a:pos x="T0" y="T1"/>
                </a:cxn>
                <a:cxn ang="0">
                  <a:pos x="T2" y="T3"/>
                </a:cxn>
                <a:cxn ang="0">
                  <a:pos x="T4" y="T5"/>
                </a:cxn>
                <a:cxn ang="0">
                  <a:pos x="T6" y="T7"/>
                </a:cxn>
                <a:cxn ang="0">
                  <a:pos x="T8" y="T9"/>
                </a:cxn>
                <a:cxn ang="0">
                  <a:pos x="T10" y="T11"/>
                </a:cxn>
              </a:cxnLst>
              <a:rect l="0" t="0" r="r" b="b"/>
              <a:pathLst>
                <a:path w="44" h="43">
                  <a:moveTo>
                    <a:pt x="44" y="0"/>
                  </a:moveTo>
                  <a:lnTo>
                    <a:pt x="44" y="0"/>
                  </a:lnTo>
                  <a:lnTo>
                    <a:pt x="0" y="0"/>
                  </a:lnTo>
                  <a:lnTo>
                    <a:pt x="0" y="43"/>
                  </a:lnTo>
                  <a:lnTo>
                    <a:pt x="44" y="43"/>
                  </a:lnTo>
                  <a:lnTo>
                    <a:pt x="44" y="0"/>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7535863" y="0"/>
            <a:ext cx="2346325" cy="5670550"/>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495300" y="0"/>
            <a:ext cx="6888163" cy="5670550"/>
          </a:xfrm>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0838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sz="2800"/>
            </a:lvl1pPr>
          </a:lstStyle>
          <a:p>
            <a:r>
              <a:rPr lang="de-DE"/>
              <a:t>Titelmasterformat durch Klicken bearbeiten</a:t>
            </a:r>
          </a:p>
        </p:txBody>
      </p:sp>
      <p:sp>
        <p:nvSpPr>
          <p:cNvPr id="3" name="Inhaltsplatzhalter 2"/>
          <p:cNvSpPr>
            <a:spLocks noGrp="1"/>
          </p:cNvSpPr>
          <p:nvPr>
            <p:ph idx="1"/>
          </p:nvPr>
        </p:nvSpPr>
        <p:spPr>
          <a:xfrm>
            <a:off x="288000" y="1025686"/>
            <a:ext cx="9345520" cy="4707570"/>
          </a:xfrm>
        </p:spPr>
        <p:txBody>
          <a:bodyPr/>
          <a:lstStyle>
            <a:lvl1pPr>
              <a:spcAft>
                <a:spcPts val="300"/>
              </a:spcAft>
              <a:defRPr sz="2000"/>
            </a:lvl1pPr>
            <a:lvl2pPr marL="444500" indent="-266700">
              <a:spcBef>
                <a:spcPts val="300"/>
              </a:spcBef>
              <a:spcAft>
                <a:spcPts val="600"/>
              </a:spcAft>
              <a:buClrTx/>
              <a:buFont typeface="Calibri" pitchFamily="34" charset="0"/>
              <a:buChar char="•"/>
              <a:defRPr sz="1600"/>
            </a:lvl2pPr>
            <a:lvl3pPr marL="896938" indent="-266700">
              <a:spcAft>
                <a:spcPts val="300"/>
              </a:spcAft>
              <a:defRPr sz="1600"/>
            </a:lvl3pPr>
            <a:lvl4pPr>
              <a:spcAft>
                <a:spcPts val="300"/>
              </a:spcAft>
              <a:defRPr sz="1600"/>
            </a:lvl4pPr>
            <a:lvl5pPr>
              <a:spcAft>
                <a:spcPts val="300"/>
              </a:spcAft>
              <a:defRPr sz="1600"/>
            </a:lvl5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82638" y="4406900"/>
            <a:ext cx="8420100" cy="1362075"/>
          </a:xfr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782638" y="2906713"/>
            <a:ext cx="84201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 bearbeiten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495300" y="1143000"/>
            <a:ext cx="4379913" cy="45275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5027613" y="1143000"/>
            <a:ext cx="4381500" cy="45275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495300" y="274638"/>
            <a:ext cx="8915400" cy="1143000"/>
          </a:xfrm>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495300" y="1535113"/>
            <a:ext cx="437673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 bearbeiten</a:t>
            </a:r>
          </a:p>
        </p:txBody>
      </p:sp>
      <p:sp>
        <p:nvSpPr>
          <p:cNvPr id="4" name="Inhaltsplatzhalter 3"/>
          <p:cNvSpPr>
            <a:spLocks noGrp="1"/>
          </p:cNvSpPr>
          <p:nvPr>
            <p:ph sz="half" idx="2"/>
          </p:nvPr>
        </p:nvSpPr>
        <p:spPr>
          <a:xfrm>
            <a:off x="495300" y="2174875"/>
            <a:ext cx="437673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5032375" y="1535113"/>
            <a:ext cx="437832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 bearbeiten</a:t>
            </a:r>
          </a:p>
        </p:txBody>
      </p:sp>
      <p:sp>
        <p:nvSpPr>
          <p:cNvPr id="6" name="Inhaltsplatzhalter 5"/>
          <p:cNvSpPr>
            <a:spLocks noGrp="1"/>
          </p:cNvSpPr>
          <p:nvPr>
            <p:ph sz="quarter" idx="4"/>
          </p:nvPr>
        </p:nvSpPr>
        <p:spPr>
          <a:xfrm>
            <a:off x="5032375" y="2174875"/>
            <a:ext cx="437832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95300" y="273050"/>
            <a:ext cx="3259138" cy="1162050"/>
          </a:xfrm>
        </p:spPr>
        <p:txBody>
          <a:bodyPr anchor="b"/>
          <a:lstStyle>
            <a:lvl1pPr algn="l">
              <a:defRPr sz="2000" b="1"/>
            </a:lvl1pPr>
          </a:lstStyle>
          <a:p>
            <a:r>
              <a:rPr lang="de-DE"/>
              <a:t>Titelmasterformat durch Klicken bearbeiten</a:t>
            </a:r>
          </a:p>
        </p:txBody>
      </p:sp>
      <p:sp>
        <p:nvSpPr>
          <p:cNvPr id="3" name="Inhaltsplatzhalter 2"/>
          <p:cNvSpPr>
            <a:spLocks noGrp="1"/>
          </p:cNvSpPr>
          <p:nvPr>
            <p:ph idx="1"/>
          </p:nvPr>
        </p:nvSpPr>
        <p:spPr>
          <a:xfrm>
            <a:off x="3873500" y="273050"/>
            <a:ext cx="55372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495300" y="1435100"/>
            <a:ext cx="3259138"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 bearbeiten</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941513" y="4800600"/>
            <a:ext cx="5943600" cy="566738"/>
          </a:xfrm>
        </p:spPr>
        <p:txBody>
          <a:bodyPr anchor="b"/>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1941513" y="612775"/>
            <a:ext cx="59436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a:p>
        </p:txBody>
      </p:sp>
      <p:sp>
        <p:nvSpPr>
          <p:cNvPr id="4" name="Textplatzhalter 3"/>
          <p:cNvSpPr>
            <a:spLocks noGrp="1"/>
          </p:cNvSpPr>
          <p:nvPr>
            <p:ph type="body" sz="half" idx="2"/>
          </p:nvPr>
        </p:nvSpPr>
        <p:spPr>
          <a:xfrm>
            <a:off x="1941513" y="5367338"/>
            <a:ext cx="59436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 bearbeiten</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body" idx="1"/>
          </p:nvPr>
        </p:nvSpPr>
        <p:spPr bwMode="auto">
          <a:xfrm>
            <a:off x="287999" y="1025686"/>
            <a:ext cx="9345600" cy="4708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de-DE"/>
              <a:t>Klicken Sie, um die Formate des Vorlagentextes zu bearbeiten</a:t>
            </a:r>
          </a:p>
          <a:p>
            <a:pPr lvl="1"/>
            <a:r>
              <a:rPr lang="de-DE"/>
              <a:t>Zweite Ebene</a:t>
            </a:r>
          </a:p>
          <a:p>
            <a:pPr lvl="2"/>
            <a:r>
              <a:rPr lang="de-DE"/>
              <a:t>Dritte Ebene</a:t>
            </a:r>
          </a:p>
          <a:p>
            <a:pPr lvl="3"/>
            <a:r>
              <a:rPr lang="de-DE"/>
              <a:t>Vierte Ebene</a:t>
            </a:r>
          </a:p>
          <a:p>
            <a:pPr lvl="4"/>
            <a:r>
              <a:rPr lang="de-DE"/>
              <a:t>Fünfte Ebene</a:t>
            </a:r>
          </a:p>
        </p:txBody>
      </p:sp>
      <p:sp>
        <p:nvSpPr>
          <p:cNvPr id="1027" name="Rectangle 3"/>
          <p:cNvSpPr>
            <a:spLocks noChangeArrowheads="1"/>
          </p:cNvSpPr>
          <p:nvPr/>
        </p:nvSpPr>
        <p:spPr bwMode="auto">
          <a:xfrm>
            <a:off x="506413" y="6629400"/>
            <a:ext cx="9399587" cy="228600"/>
          </a:xfrm>
          <a:prstGeom prst="rect">
            <a:avLst/>
          </a:prstGeom>
          <a:solidFill>
            <a:srgbClr val="005F8C"/>
          </a:solidFill>
          <a:ln w="9525">
            <a:solidFill>
              <a:srgbClr val="005F8C"/>
            </a:solidFill>
            <a:miter lim="800000"/>
            <a:headEnd/>
            <a:tailEnd/>
          </a:ln>
          <a:effectLst/>
        </p:spPr>
        <p:txBody>
          <a:bodyPr wrap="none" anchor="ctr"/>
          <a:lstStyle/>
          <a:p>
            <a:endParaRPr lang="de-DE">
              <a:latin typeface="+mj-lt"/>
            </a:endParaRPr>
          </a:p>
        </p:txBody>
      </p:sp>
      <p:sp>
        <p:nvSpPr>
          <p:cNvPr id="1028" name="AutoShape 4"/>
          <p:cNvSpPr>
            <a:spLocks noChangeArrowheads="1"/>
          </p:cNvSpPr>
          <p:nvPr/>
        </p:nvSpPr>
        <p:spPr bwMode="auto">
          <a:xfrm>
            <a:off x="377825" y="6629400"/>
            <a:ext cx="414338" cy="228600"/>
          </a:xfrm>
          <a:prstGeom prst="parallelogram">
            <a:avLst>
              <a:gd name="adj" fmla="val 27406"/>
            </a:avLst>
          </a:prstGeom>
          <a:solidFill>
            <a:srgbClr val="005F8C"/>
          </a:solidFill>
          <a:ln w="9525">
            <a:solidFill>
              <a:srgbClr val="005F8C"/>
            </a:solidFill>
            <a:miter lim="800000"/>
            <a:headEnd/>
            <a:tailEnd/>
          </a:ln>
          <a:effectLst/>
        </p:spPr>
        <p:txBody>
          <a:bodyPr wrap="none" anchor="ctr"/>
          <a:lstStyle/>
          <a:p>
            <a:endParaRPr lang="de-DE">
              <a:latin typeface="+mj-lt"/>
            </a:endParaRPr>
          </a:p>
        </p:txBody>
      </p:sp>
      <p:sp>
        <p:nvSpPr>
          <p:cNvPr id="1029" name="Line 5"/>
          <p:cNvSpPr>
            <a:spLocks noChangeShapeType="1"/>
          </p:cNvSpPr>
          <p:nvPr/>
        </p:nvSpPr>
        <p:spPr bwMode="auto">
          <a:xfrm>
            <a:off x="0" y="5841268"/>
            <a:ext cx="9906000" cy="0"/>
          </a:xfrm>
          <a:prstGeom prst="line">
            <a:avLst/>
          </a:prstGeom>
          <a:noFill/>
          <a:ln w="25400">
            <a:solidFill>
              <a:srgbClr val="B92819"/>
            </a:solidFill>
            <a:round/>
            <a:headEnd type="none" w="sm" len="sm"/>
            <a:tailEnd type="none" w="sm" len="sm"/>
          </a:ln>
          <a:effectLst/>
        </p:spPr>
        <p:txBody>
          <a:bodyPr/>
          <a:lstStyle/>
          <a:p>
            <a:endParaRPr lang="de-DE">
              <a:latin typeface="+mj-lt"/>
            </a:endParaRPr>
          </a:p>
        </p:txBody>
      </p:sp>
      <p:sp>
        <p:nvSpPr>
          <p:cNvPr id="1030" name="Rectangle 8"/>
          <p:cNvSpPr>
            <a:spLocks noChangeArrowheads="1"/>
          </p:cNvSpPr>
          <p:nvPr/>
        </p:nvSpPr>
        <p:spPr bwMode="auto">
          <a:xfrm>
            <a:off x="920552" y="6012000"/>
            <a:ext cx="4140460" cy="461665"/>
          </a:xfrm>
          <a:prstGeom prst="rect">
            <a:avLst/>
          </a:prstGeom>
          <a:noFill/>
          <a:ln w="9525">
            <a:noFill/>
            <a:miter lim="800000"/>
            <a:headEnd/>
            <a:tailEnd/>
          </a:ln>
          <a:effectLst/>
        </p:spPr>
        <p:txBody>
          <a:bodyPr wrap="square" lIns="0" tIns="0" rIns="0" bIns="0">
            <a:spAutoFit/>
          </a:bodyPr>
          <a:lstStyle/>
          <a:p>
            <a:pPr algn="just"/>
            <a:r>
              <a:rPr lang="de-DE" sz="1000" b="1">
                <a:latin typeface="Calibri" pitchFamily="34" charset="0"/>
                <a:cs typeface="Arial" pitchFamily="34" charset="0"/>
              </a:rPr>
              <a:t>Ainapurapu,</a:t>
            </a:r>
            <a:r>
              <a:rPr lang="de-DE" sz="1000" b="1" baseline="0">
                <a:latin typeface="Calibri" pitchFamily="34" charset="0"/>
                <a:cs typeface="Arial" pitchFamily="34" charset="0"/>
              </a:rPr>
              <a:t> Sayed, Shenoy</a:t>
            </a:r>
          </a:p>
          <a:p>
            <a:pPr algn="l"/>
            <a:r>
              <a:rPr lang="de-DE" sz="1000" b="1" baseline="0">
                <a:latin typeface="Calibri" pitchFamily="34" charset="0"/>
                <a:cs typeface="Arial" pitchFamily="34" charset="0"/>
              </a:rPr>
              <a:t>Electromobility Research Group</a:t>
            </a:r>
            <a:endParaRPr lang="de-DE" sz="1000" b="1">
              <a:latin typeface="Calibri" pitchFamily="34" charset="0"/>
              <a:cs typeface="Arial" pitchFamily="34" charset="0"/>
            </a:endParaRPr>
          </a:p>
          <a:p>
            <a:pPr algn="just"/>
            <a:r>
              <a:rPr lang="de-DE" sz="1000">
                <a:latin typeface="Calibri" pitchFamily="34" charset="0"/>
                <a:cs typeface="Arial" pitchFamily="34" charset="0"/>
              </a:rPr>
              <a:t>University of Kaiserslautern</a:t>
            </a:r>
          </a:p>
        </p:txBody>
      </p:sp>
      <p:sp>
        <p:nvSpPr>
          <p:cNvPr id="2" name="Rectangle 11"/>
          <p:cNvSpPr>
            <a:spLocks noChangeArrowheads="1"/>
          </p:cNvSpPr>
          <p:nvPr/>
        </p:nvSpPr>
        <p:spPr bwMode="auto">
          <a:xfrm>
            <a:off x="2878138" y="0"/>
            <a:ext cx="7027862" cy="908720"/>
          </a:xfrm>
          <a:prstGeom prst="rect">
            <a:avLst/>
          </a:prstGeom>
          <a:solidFill>
            <a:srgbClr val="005F8C"/>
          </a:solidFill>
          <a:ln w="9525">
            <a:solidFill>
              <a:srgbClr val="005F8C"/>
            </a:solidFill>
            <a:miter lim="800000"/>
            <a:headEnd/>
            <a:tailEnd/>
          </a:ln>
          <a:effectLst/>
        </p:spPr>
        <p:txBody>
          <a:bodyPr wrap="none" anchor="ctr"/>
          <a:lstStyle/>
          <a:p>
            <a:endParaRPr lang="de-DE">
              <a:latin typeface="+mj-lt"/>
            </a:endParaRPr>
          </a:p>
        </p:txBody>
      </p:sp>
      <p:sp>
        <p:nvSpPr>
          <p:cNvPr id="3" name="AutoShape 12"/>
          <p:cNvSpPr>
            <a:spLocks noChangeArrowheads="1"/>
          </p:cNvSpPr>
          <p:nvPr/>
        </p:nvSpPr>
        <p:spPr bwMode="auto">
          <a:xfrm>
            <a:off x="2541686" y="0"/>
            <a:ext cx="4427538" cy="908720"/>
          </a:xfrm>
          <a:prstGeom prst="parallelogram">
            <a:avLst>
              <a:gd name="adj" fmla="val 24849"/>
            </a:avLst>
          </a:prstGeom>
          <a:solidFill>
            <a:srgbClr val="005F8C"/>
          </a:solidFill>
          <a:ln w="9525">
            <a:solidFill>
              <a:srgbClr val="005F8C"/>
            </a:solidFill>
            <a:miter lim="800000"/>
            <a:headEnd/>
            <a:tailEnd/>
          </a:ln>
          <a:effectLst/>
        </p:spPr>
        <p:txBody>
          <a:bodyPr wrap="none" anchor="ctr"/>
          <a:lstStyle/>
          <a:p>
            <a:endParaRPr lang="de-DE">
              <a:latin typeface="+mj-lt"/>
            </a:endParaRPr>
          </a:p>
        </p:txBody>
      </p:sp>
      <p:sp>
        <p:nvSpPr>
          <p:cNvPr id="1035" name="Rectangle 13"/>
          <p:cNvSpPr>
            <a:spLocks noGrp="1" noChangeArrowheads="1"/>
          </p:cNvSpPr>
          <p:nvPr>
            <p:ph type="title"/>
          </p:nvPr>
        </p:nvSpPr>
        <p:spPr bwMode="auto">
          <a:xfrm>
            <a:off x="2878138" y="0"/>
            <a:ext cx="7004050" cy="90872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de-DE"/>
              <a:t>Klicken Sie, um das Titelformat zu bearbeiten</a:t>
            </a:r>
          </a:p>
        </p:txBody>
      </p:sp>
      <p:sp>
        <p:nvSpPr>
          <p:cNvPr id="35" name="Textplatzhalter 10"/>
          <p:cNvSpPr txBox="1">
            <a:spLocks/>
          </p:cNvSpPr>
          <p:nvPr userDrawn="1"/>
        </p:nvSpPr>
        <p:spPr>
          <a:xfrm>
            <a:off x="5061012" y="6012000"/>
            <a:ext cx="4680520" cy="460153"/>
          </a:xfrm>
          <a:prstGeom prst="rect">
            <a:avLst/>
          </a:prstGeom>
        </p:spPr>
        <p:txBody>
          <a:bodyPr tIns="0" bIns="0"/>
          <a:lstStyle/>
          <a:p>
            <a:pPr marL="342900" marR="0" lvl="0" indent="-342900" algn="r" defTabSz="914400" rtl="0" eaLnBrk="0" fontAlgn="base" latinLnBrk="0" hangingPunct="0">
              <a:lnSpc>
                <a:spcPct val="100000"/>
              </a:lnSpc>
              <a:spcBef>
                <a:spcPts val="0"/>
              </a:spcBef>
              <a:spcAft>
                <a:spcPts val="0"/>
              </a:spcAft>
              <a:buClr>
                <a:srgbClr val="4EBCCE"/>
              </a:buClr>
              <a:buSzTx/>
              <a:buFontTx/>
              <a:buNone/>
              <a:tabLst/>
              <a:defRPr/>
            </a:pPr>
            <a:r>
              <a:rPr kumimoji="0" lang="de-DE" sz="1000" b="1" i="0" u="none" strike="noStrike" kern="0" cap="none" spc="0" normalizeH="0" baseline="0" noProof="0">
                <a:ln>
                  <a:noFill/>
                </a:ln>
                <a:solidFill>
                  <a:schemeClr val="tx1"/>
                </a:solidFill>
                <a:effectLst/>
                <a:uLnTx/>
                <a:uFillTx/>
                <a:latin typeface="Calibri" pitchFamily="34" charset="0"/>
                <a:ea typeface="+mn-ea"/>
                <a:cs typeface="+mn-cs"/>
              </a:rPr>
              <a:t>A Comparative Study:</a:t>
            </a:r>
          </a:p>
          <a:p>
            <a:pPr marL="342900" marR="0" lvl="0" indent="-342900" algn="r" defTabSz="914400" rtl="0" eaLnBrk="0" fontAlgn="base" latinLnBrk="0" hangingPunct="0">
              <a:lnSpc>
                <a:spcPct val="100000"/>
              </a:lnSpc>
              <a:spcBef>
                <a:spcPts val="0"/>
              </a:spcBef>
              <a:spcAft>
                <a:spcPts val="0"/>
              </a:spcAft>
              <a:buClr>
                <a:srgbClr val="4EBCCE"/>
              </a:buClr>
              <a:buSzTx/>
              <a:buFontTx/>
              <a:buNone/>
              <a:tabLst/>
              <a:defRPr/>
            </a:pPr>
            <a:r>
              <a:rPr kumimoji="0" lang="de-DE" sz="1000" b="1" i="0" u="none" strike="noStrike" kern="0" cap="none" spc="0" normalizeH="0" baseline="0" noProof="0">
                <a:ln>
                  <a:noFill/>
                </a:ln>
                <a:solidFill>
                  <a:schemeClr val="tx1"/>
                </a:solidFill>
                <a:effectLst/>
                <a:uLnTx/>
                <a:uFillTx/>
                <a:latin typeface="Calibri" pitchFamily="34" charset="0"/>
                <a:ea typeface="+mn-ea"/>
                <a:cs typeface="+mn-cs"/>
              </a:rPr>
              <a:t>Sensor Fusion of LiDAR and RADAR using Kalman Filter and Extended Kalman Filter</a:t>
            </a:r>
          </a:p>
          <a:p>
            <a:pPr marL="342900" marR="0" lvl="0" indent="-342900" algn="r" defTabSz="914400" rtl="0" eaLnBrk="0" fontAlgn="base" latinLnBrk="0" hangingPunct="0">
              <a:lnSpc>
                <a:spcPct val="100000"/>
              </a:lnSpc>
              <a:spcBef>
                <a:spcPts val="0"/>
              </a:spcBef>
              <a:spcAft>
                <a:spcPts val="0"/>
              </a:spcAft>
              <a:buClr>
                <a:srgbClr val="4EBCCE"/>
              </a:buClr>
              <a:buSzTx/>
              <a:buFontTx/>
              <a:buNone/>
              <a:tabLst/>
              <a:defRPr/>
            </a:pPr>
            <a:fld id="{F169A3F8-06DC-421D-B7E7-7620B247202D}" type="slidenum">
              <a:rPr kumimoji="0" lang="de-DE" sz="1000" b="0" i="0" u="none" strike="noStrike" kern="0" cap="none" spc="0" normalizeH="0" baseline="0" noProof="0" smtClean="0">
                <a:ln>
                  <a:noFill/>
                </a:ln>
                <a:solidFill>
                  <a:schemeClr val="tx1"/>
                </a:solidFill>
                <a:effectLst/>
                <a:uLnTx/>
                <a:uFillTx/>
                <a:latin typeface="Calibri" pitchFamily="34" charset="0"/>
                <a:ea typeface="+mn-ea"/>
                <a:cs typeface="+mn-cs"/>
              </a:rPr>
              <a:pPr marL="342900" marR="0" lvl="0" indent="-342900" algn="r" defTabSz="914400" rtl="0" eaLnBrk="0" fontAlgn="base" latinLnBrk="0" hangingPunct="0">
                <a:lnSpc>
                  <a:spcPct val="100000"/>
                </a:lnSpc>
                <a:spcBef>
                  <a:spcPts val="0"/>
                </a:spcBef>
                <a:spcAft>
                  <a:spcPts val="0"/>
                </a:spcAft>
                <a:buClr>
                  <a:srgbClr val="4EBCCE"/>
                </a:buClr>
                <a:buSzTx/>
                <a:buFontTx/>
                <a:buNone/>
                <a:tabLst/>
                <a:defRPr/>
              </a:pPr>
              <a:t>‹#›</a:t>
            </a:fld>
            <a:endParaRPr kumimoji="0" lang="de-DE" sz="1000" b="0" i="0" u="none" strike="noStrike" kern="0" cap="none" spc="0" normalizeH="0" baseline="0" noProof="0">
              <a:ln>
                <a:noFill/>
              </a:ln>
              <a:solidFill>
                <a:schemeClr val="tx1"/>
              </a:solidFill>
              <a:effectLst/>
              <a:uLnTx/>
              <a:uFillTx/>
              <a:latin typeface="Calibri" pitchFamily="34" charset="0"/>
              <a:ea typeface="+mn-ea"/>
              <a:cs typeface="+mn-cs"/>
            </a:endParaRPr>
          </a:p>
        </p:txBody>
      </p:sp>
      <p:sp>
        <p:nvSpPr>
          <p:cNvPr id="34" name="Freeform 1"/>
          <p:cNvSpPr>
            <a:spLocks noChangeArrowheads="1"/>
          </p:cNvSpPr>
          <p:nvPr userDrawn="1"/>
        </p:nvSpPr>
        <p:spPr bwMode="auto">
          <a:xfrm>
            <a:off x="450850" y="6333257"/>
            <a:ext cx="96838" cy="192087"/>
          </a:xfrm>
          <a:custGeom>
            <a:avLst/>
            <a:gdLst>
              <a:gd name="T0" fmla="*/ 0 w 268"/>
              <a:gd name="T1" fmla="*/ 0 h 534"/>
              <a:gd name="T2" fmla="*/ 267 w 268"/>
              <a:gd name="T3" fmla="*/ 266 h 534"/>
              <a:gd name="T4" fmla="*/ 0 w 268"/>
              <a:gd name="T5" fmla="*/ 533 h 534"/>
            </a:gdLst>
            <a:ahLst/>
            <a:cxnLst>
              <a:cxn ang="0">
                <a:pos x="T0" y="T1"/>
              </a:cxn>
              <a:cxn ang="0">
                <a:pos x="T2" y="T3"/>
              </a:cxn>
              <a:cxn ang="0">
                <a:pos x="T4" y="T5"/>
              </a:cxn>
            </a:cxnLst>
            <a:rect l="0" t="0" r="r" b="b"/>
            <a:pathLst>
              <a:path w="268" h="534">
                <a:moveTo>
                  <a:pt x="0" y="0"/>
                </a:moveTo>
                <a:lnTo>
                  <a:pt x="267" y="266"/>
                </a:lnTo>
                <a:lnTo>
                  <a:pt x="0" y="533"/>
                </a:lnTo>
              </a:path>
            </a:pathLst>
          </a:custGeom>
          <a:noFill/>
          <a:ln w="36000">
            <a:solidFill>
              <a:srgbClr val="FFFFFF"/>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de-DE"/>
          </a:p>
        </p:txBody>
      </p:sp>
      <p:sp>
        <p:nvSpPr>
          <p:cNvPr id="36" name="Oval 2"/>
          <p:cNvSpPr>
            <a:spLocks noChangeArrowheads="1"/>
          </p:cNvSpPr>
          <p:nvPr userDrawn="1"/>
        </p:nvSpPr>
        <p:spPr bwMode="auto">
          <a:xfrm>
            <a:off x="284163" y="5998294"/>
            <a:ext cx="479425" cy="479425"/>
          </a:xfrm>
          <a:prstGeom prst="ellipse">
            <a:avLst/>
          </a:prstGeom>
          <a:solidFill>
            <a:srgbClr val="005F8C"/>
          </a:solidFill>
          <a:ln w="9525">
            <a:solidFill>
              <a:srgbClr val="005F8C"/>
            </a:solidFill>
            <a:round/>
            <a:headEnd/>
            <a:tailEnd/>
          </a:ln>
          <a:effectLst/>
        </p:spPr>
        <p:txBody>
          <a:bodyPr wrap="none" anchor="ctr"/>
          <a:lstStyle/>
          <a:p>
            <a:endParaRPr lang="de-DE"/>
          </a:p>
        </p:txBody>
      </p:sp>
      <p:sp>
        <p:nvSpPr>
          <p:cNvPr id="37" name="Oval 3"/>
          <p:cNvSpPr>
            <a:spLocks noChangeArrowheads="1"/>
          </p:cNvSpPr>
          <p:nvPr userDrawn="1"/>
        </p:nvSpPr>
        <p:spPr bwMode="auto">
          <a:xfrm>
            <a:off x="379413" y="6093544"/>
            <a:ext cx="287337" cy="287338"/>
          </a:xfrm>
          <a:prstGeom prst="ellipse">
            <a:avLst/>
          </a:pr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de-DE"/>
          </a:p>
        </p:txBody>
      </p:sp>
      <p:sp>
        <p:nvSpPr>
          <p:cNvPr id="38" name="Freeform 4"/>
          <p:cNvSpPr>
            <a:spLocks noChangeArrowheads="1"/>
          </p:cNvSpPr>
          <p:nvPr userDrawn="1"/>
        </p:nvSpPr>
        <p:spPr bwMode="auto">
          <a:xfrm>
            <a:off x="487363" y="5949082"/>
            <a:ext cx="96837" cy="192087"/>
          </a:xfrm>
          <a:custGeom>
            <a:avLst/>
            <a:gdLst>
              <a:gd name="T0" fmla="*/ 267 w 268"/>
              <a:gd name="T1" fmla="*/ 533 h 534"/>
              <a:gd name="T2" fmla="*/ 0 w 268"/>
              <a:gd name="T3" fmla="*/ 267 h 534"/>
              <a:gd name="T4" fmla="*/ 267 w 268"/>
              <a:gd name="T5" fmla="*/ 0 h 534"/>
            </a:gdLst>
            <a:ahLst/>
            <a:cxnLst>
              <a:cxn ang="0">
                <a:pos x="T0" y="T1"/>
              </a:cxn>
              <a:cxn ang="0">
                <a:pos x="T2" y="T3"/>
              </a:cxn>
              <a:cxn ang="0">
                <a:pos x="T4" y="T5"/>
              </a:cxn>
            </a:cxnLst>
            <a:rect l="0" t="0" r="r" b="b"/>
            <a:pathLst>
              <a:path w="268" h="534">
                <a:moveTo>
                  <a:pt x="267" y="533"/>
                </a:moveTo>
                <a:lnTo>
                  <a:pt x="0" y="267"/>
                </a:lnTo>
                <a:lnTo>
                  <a:pt x="267" y="0"/>
                </a:lnTo>
              </a:path>
            </a:pathLst>
          </a:custGeom>
          <a:noFill/>
          <a:ln w="21600">
            <a:solidFill>
              <a:srgbClr val="FFFFFF"/>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de-DE"/>
          </a:p>
        </p:txBody>
      </p:sp>
      <p:sp>
        <p:nvSpPr>
          <p:cNvPr id="39" name="Freeform 5"/>
          <p:cNvSpPr>
            <a:spLocks noChangeArrowheads="1"/>
          </p:cNvSpPr>
          <p:nvPr userDrawn="1"/>
        </p:nvSpPr>
        <p:spPr bwMode="auto">
          <a:xfrm>
            <a:off x="463550" y="6333257"/>
            <a:ext cx="96838" cy="192087"/>
          </a:xfrm>
          <a:custGeom>
            <a:avLst/>
            <a:gdLst>
              <a:gd name="T0" fmla="*/ 0 w 268"/>
              <a:gd name="T1" fmla="*/ 0 h 534"/>
              <a:gd name="T2" fmla="*/ 267 w 268"/>
              <a:gd name="T3" fmla="*/ 266 h 534"/>
              <a:gd name="T4" fmla="*/ 0 w 268"/>
              <a:gd name="T5" fmla="*/ 533 h 534"/>
            </a:gdLst>
            <a:ahLst/>
            <a:cxnLst>
              <a:cxn ang="0">
                <a:pos x="T0" y="T1"/>
              </a:cxn>
              <a:cxn ang="0">
                <a:pos x="T2" y="T3"/>
              </a:cxn>
              <a:cxn ang="0">
                <a:pos x="T4" y="T5"/>
              </a:cxn>
            </a:cxnLst>
            <a:rect l="0" t="0" r="r" b="b"/>
            <a:pathLst>
              <a:path w="268" h="534">
                <a:moveTo>
                  <a:pt x="0" y="0"/>
                </a:moveTo>
                <a:lnTo>
                  <a:pt x="267" y="266"/>
                </a:lnTo>
                <a:lnTo>
                  <a:pt x="0" y="533"/>
                </a:lnTo>
              </a:path>
            </a:pathLst>
          </a:custGeom>
          <a:noFill/>
          <a:ln w="21600">
            <a:solidFill>
              <a:srgbClr val="FFFFFF"/>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de-DE"/>
          </a:p>
        </p:txBody>
      </p:sp>
      <p:sp>
        <p:nvSpPr>
          <p:cNvPr id="40" name="Freeform 6"/>
          <p:cNvSpPr>
            <a:spLocks noChangeArrowheads="1"/>
          </p:cNvSpPr>
          <p:nvPr userDrawn="1"/>
        </p:nvSpPr>
        <p:spPr bwMode="auto">
          <a:xfrm>
            <a:off x="234950" y="6177682"/>
            <a:ext cx="192088" cy="96837"/>
          </a:xfrm>
          <a:custGeom>
            <a:avLst/>
            <a:gdLst>
              <a:gd name="T0" fmla="*/ 533 w 534"/>
              <a:gd name="T1" fmla="*/ 0 h 268"/>
              <a:gd name="T2" fmla="*/ 267 w 534"/>
              <a:gd name="T3" fmla="*/ 267 h 268"/>
              <a:gd name="T4" fmla="*/ 0 w 534"/>
              <a:gd name="T5" fmla="*/ 0 h 268"/>
            </a:gdLst>
            <a:ahLst/>
            <a:cxnLst>
              <a:cxn ang="0">
                <a:pos x="T0" y="T1"/>
              </a:cxn>
              <a:cxn ang="0">
                <a:pos x="T2" y="T3"/>
              </a:cxn>
              <a:cxn ang="0">
                <a:pos x="T4" y="T5"/>
              </a:cxn>
            </a:cxnLst>
            <a:rect l="0" t="0" r="r" b="b"/>
            <a:pathLst>
              <a:path w="534" h="268">
                <a:moveTo>
                  <a:pt x="533" y="0"/>
                </a:moveTo>
                <a:lnTo>
                  <a:pt x="267" y="267"/>
                </a:lnTo>
                <a:lnTo>
                  <a:pt x="0" y="0"/>
                </a:lnTo>
              </a:path>
            </a:pathLst>
          </a:custGeom>
          <a:noFill/>
          <a:ln w="21600">
            <a:solidFill>
              <a:srgbClr val="FFFFFF"/>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de-DE"/>
          </a:p>
        </p:txBody>
      </p:sp>
      <p:sp>
        <p:nvSpPr>
          <p:cNvPr id="41" name="Freeform 7"/>
          <p:cNvSpPr>
            <a:spLocks noChangeArrowheads="1"/>
          </p:cNvSpPr>
          <p:nvPr userDrawn="1"/>
        </p:nvSpPr>
        <p:spPr bwMode="auto">
          <a:xfrm>
            <a:off x="619125" y="6201494"/>
            <a:ext cx="192088" cy="96838"/>
          </a:xfrm>
          <a:custGeom>
            <a:avLst/>
            <a:gdLst>
              <a:gd name="T0" fmla="*/ 0 w 534"/>
              <a:gd name="T1" fmla="*/ 267 h 268"/>
              <a:gd name="T2" fmla="*/ 266 w 534"/>
              <a:gd name="T3" fmla="*/ 0 h 268"/>
              <a:gd name="T4" fmla="*/ 533 w 534"/>
              <a:gd name="T5" fmla="*/ 267 h 268"/>
            </a:gdLst>
            <a:ahLst/>
            <a:cxnLst>
              <a:cxn ang="0">
                <a:pos x="T0" y="T1"/>
              </a:cxn>
              <a:cxn ang="0">
                <a:pos x="T2" y="T3"/>
              </a:cxn>
              <a:cxn ang="0">
                <a:pos x="T4" y="T5"/>
              </a:cxn>
            </a:cxnLst>
            <a:rect l="0" t="0" r="r" b="b"/>
            <a:pathLst>
              <a:path w="534" h="268">
                <a:moveTo>
                  <a:pt x="0" y="267"/>
                </a:moveTo>
                <a:lnTo>
                  <a:pt x="266" y="0"/>
                </a:lnTo>
                <a:lnTo>
                  <a:pt x="533" y="267"/>
                </a:lnTo>
              </a:path>
            </a:pathLst>
          </a:custGeom>
          <a:noFill/>
          <a:ln w="21600">
            <a:solidFill>
              <a:srgbClr val="FFFFFF"/>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de-DE"/>
          </a:p>
        </p:txBody>
      </p:sp>
      <p:grpSp>
        <p:nvGrpSpPr>
          <p:cNvPr id="19" name="Gruppieren 18"/>
          <p:cNvGrpSpPr>
            <a:grpSpLocks noChangeAspect="1"/>
          </p:cNvGrpSpPr>
          <p:nvPr userDrawn="1"/>
        </p:nvGrpSpPr>
        <p:grpSpPr>
          <a:xfrm>
            <a:off x="275417" y="238360"/>
            <a:ext cx="2157303" cy="432000"/>
            <a:chOff x="252416" y="311151"/>
            <a:chExt cx="1260491" cy="252411"/>
          </a:xfrm>
        </p:grpSpPr>
        <p:sp>
          <p:nvSpPr>
            <p:cNvPr id="20" name="Freeform 6"/>
            <p:cNvSpPr>
              <a:spLocks noEditPoints="1"/>
            </p:cNvSpPr>
            <p:nvPr userDrawn="1"/>
          </p:nvSpPr>
          <p:spPr bwMode="auto">
            <a:xfrm>
              <a:off x="530231" y="474662"/>
              <a:ext cx="982676" cy="88900"/>
            </a:xfrm>
            <a:custGeom>
              <a:avLst/>
              <a:gdLst>
                <a:gd name="T0" fmla="*/ 46 w 1023"/>
                <a:gd name="T1" fmla="*/ 88 h 89"/>
                <a:gd name="T2" fmla="*/ 63 w 1023"/>
                <a:gd name="T3" fmla="*/ 1 h 89"/>
                <a:gd name="T4" fmla="*/ 0 w 1023"/>
                <a:gd name="T5" fmla="*/ 1 h 89"/>
                <a:gd name="T6" fmla="*/ 99 w 1023"/>
                <a:gd name="T7" fmla="*/ 70 h 89"/>
                <a:gd name="T8" fmla="*/ 106 w 1023"/>
                <a:gd name="T9" fmla="*/ 1 h 89"/>
                <a:gd name="T10" fmla="*/ 113 w 1023"/>
                <a:gd name="T11" fmla="*/ 22 h 89"/>
                <a:gd name="T12" fmla="*/ 111 w 1023"/>
                <a:gd name="T13" fmla="*/ 36 h 89"/>
                <a:gd name="T14" fmla="*/ 182 w 1023"/>
                <a:gd name="T15" fmla="*/ 88 h 89"/>
                <a:gd name="T16" fmla="*/ 237 w 1023"/>
                <a:gd name="T17" fmla="*/ 88 h 89"/>
                <a:gd name="T18" fmla="*/ 247 w 1023"/>
                <a:gd name="T19" fmla="*/ 44 h 89"/>
                <a:gd name="T20" fmla="*/ 220 w 1023"/>
                <a:gd name="T21" fmla="*/ 17 h 89"/>
                <a:gd name="T22" fmla="*/ 243 w 1023"/>
                <a:gd name="T23" fmla="*/ 1 h 89"/>
                <a:gd name="T24" fmla="*/ 201 w 1023"/>
                <a:gd name="T25" fmla="*/ 25 h 89"/>
                <a:gd name="T26" fmla="*/ 237 w 1023"/>
                <a:gd name="T27" fmla="*/ 58 h 89"/>
                <a:gd name="T28" fmla="*/ 213 w 1023"/>
                <a:gd name="T29" fmla="*/ 73 h 89"/>
                <a:gd name="T30" fmla="*/ 328 w 1023"/>
                <a:gd name="T31" fmla="*/ 88 h 89"/>
                <a:gd name="T32" fmla="*/ 324 w 1023"/>
                <a:gd name="T33" fmla="*/ 51 h 89"/>
                <a:gd name="T34" fmla="*/ 327 w 1023"/>
                <a:gd name="T35" fmla="*/ 1 h 89"/>
                <a:gd name="T36" fmla="*/ 364 w 1023"/>
                <a:gd name="T37" fmla="*/ 88 h 89"/>
                <a:gd name="T38" fmla="*/ 392 w 1023"/>
                <a:gd name="T39" fmla="*/ 55 h 89"/>
                <a:gd name="T40" fmla="*/ 393 w 1023"/>
                <a:gd name="T41" fmla="*/ 5 h 89"/>
                <a:gd name="T42" fmla="*/ 353 w 1023"/>
                <a:gd name="T43" fmla="*/ 1 h 89"/>
                <a:gd name="T44" fmla="*/ 364 w 1023"/>
                <a:gd name="T45" fmla="*/ 16 h 89"/>
                <a:gd name="T46" fmla="*/ 382 w 1023"/>
                <a:gd name="T47" fmla="*/ 38 h 89"/>
                <a:gd name="T48" fmla="*/ 434 w 1023"/>
                <a:gd name="T49" fmla="*/ 88 h 89"/>
                <a:gd name="T50" fmla="*/ 480 w 1023"/>
                <a:gd name="T51" fmla="*/ 62 h 89"/>
                <a:gd name="T52" fmla="*/ 445 w 1023"/>
                <a:gd name="T53" fmla="*/ 29 h 89"/>
                <a:gd name="T54" fmla="*/ 473 w 1023"/>
                <a:gd name="T55" fmla="*/ 19 h 89"/>
                <a:gd name="T56" fmla="*/ 434 w 1023"/>
                <a:gd name="T57" fmla="*/ 6 h 89"/>
                <a:gd name="T58" fmla="*/ 445 w 1023"/>
                <a:gd name="T59" fmla="*/ 49 h 89"/>
                <a:gd name="T60" fmla="*/ 449 w 1023"/>
                <a:gd name="T61" fmla="*/ 74 h 89"/>
                <a:gd name="T62" fmla="*/ 424 w 1023"/>
                <a:gd name="T63" fmla="*/ 84 h 89"/>
                <a:gd name="T64" fmla="*/ 514 w 1023"/>
                <a:gd name="T65" fmla="*/ 73 h 89"/>
                <a:gd name="T66" fmla="*/ 579 w 1023"/>
                <a:gd name="T67" fmla="*/ 88 h 89"/>
                <a:gd name="T68" fmla="*/ 635 w 1023"/>
                <a:gd name="T69" fmla="*/ 88 h 89"/>
                <a:gd name="T70" fmla="*/ 596 w 1023"/>
                <a:gd name="T71" fmla="*/ 36 h 89"/>
                <a:gd name="T72" fmla="*/ 609 w 1023"/>
                <a:gd name="T73" fmla="*/ 55 h 89"/>
                <a:gd name="T74" fmla="*/ 692 w 1023"/>
                <a:gd name="T75" fmla="*/ 87 h 89"/>
                <a:gd name="T76" fmla="*/ 694 w 1023"/>
                <a:gd name="T77" fmla="*/ 1 h 89"/>
                <a:gd name="T78" fmla="*/ 668 w 1023"/>
                <a:gd name="T79" fmla="*/ 70 h 89"/>
                <a:gd name="T80" fmla="*/ 648 w 1023"/>
                <a:gd name="T81" fmla="*/ 59 h 89"/>
                <a:gd name="T82" fmla="*/ 765 w 1023"/>
                <a:gd name="T83" fmla="*/ 88 h 89"/>
                <a:gd name="T84" fmla="*/ 723 w 1023"/>
                <a:gd name="T85" fmla="*/ 16 h 89"/>
                <a:gd name="T86" fmla="*/ 823 w 1023"/>
                <a:gd name="T87" fmla="*/ 73 h 89"/>
                <a:gd name="T88" fmla="*/ 823 w 1023"/>
                <a:gd name="T89" fmla="*/ 16 h 89"/>
                <a:gd name="T90" fmla="*/ 859 w 1023"/>
                <a:gd name="T91" fmla="*/ 88 h 89"/>
                <a:gd name="T92" fmla="*/ 921 w 1023"/>
                <a:gd name="T93" fmla="*/ 88 h 89"/>
                <a:gd name="T94" fmla="*/ 931 w 1023"/>
                <a:gd name="T95" fmla="*/ 24 h 89"/>
                <a:gd name="T96" fmla="*/ 895 w 1023"/>
                <a:gd name="T97" fmla="*/ 0 h 89"/>
                <a:gd name="T98" fmla="*/ 893 w 1023"/>
                <a:gd name="T99" fmla="*/ 88 h 89"/>
                <a:gd name="T100" fmla="*/ 912 w 1023"/>
                <a:gd name="T101" fmla="*/ 18 h 89"/>
                <a:gd name="T102" fmla="*/ 893 w 1023"/>
                <a:gd name="T103" fmla="*/ 16 h 89"/>
                <a:gd name="T104" fmla="*/ 972 w 1023"/>
                <a:gd name="T105" fmla="*/ 29 h 89"/>
                <a:gd name="T106" fmla="*/ 1007 w 1023"/>
                <a:gd name="T107" fmla="*/ 1 h 89"/>
                <a:gd name="T108" fmla="*/ 969 w 1023"/>
                <a:gd name="T109"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23" h="89">
                  <a:moveTo>
                    <a:pt x="16" y="88"/>
                  </a:moveTo>
                  <a:lnTo>
                    <a:pt x="16" y="88"/>
                  </a:lnTo>
                  <a:lnTo>
                    <a:pt x="16" y="51"/>
                  </a:lnTo>
                  <a:lnTo>
                    <a:pt x="21" y="51"/>
                  </a:lnTo>
                  <a:lnTo>
                    <a:pt x="46" y="88"/>
                  </a:lnTo>
                  <a:lnTo>
                    <a:pt x="67" y="88"/>
                  </a:lnTo>
                  <a:lnTo>
                    <a:pt x="39" y="47"/>
                  </a:lnTo>
                  <a:lnTo>
                    <a:pt x="31" y="43"/>
                  </a:lnTo>
                  <a:lnTo>
                    <a:pt x="38" y="38"/>
                  </a:lnTo>
                  <a:lnTo>
                    <a:pt x="63" y="1"/>
                  </a:lnTo>
                  <a:lnTo>
                    <a:pt x="44" y="1"/>
                  </a:lnTo>
                  <a:lnTo>
                    <a:pt x="20" y="38"/>
                  </a:lnTo>
                  <a:lnTo>
                    <a:pt x="16" y="40"/>
                  </a:lnTo>
                  <a:lnTo>
                    <a:pt x="16" y="1"/>
                  </a:lnTo>
                  <a:lnTo>
                    <a:pt x="0" y="1"/>
                  </a:lnTo>
                  <a:lnTo>
                    <a:pt x="0" y="88"/>
                  </a:lnTo>
                  <a:lnTo>
                    <a:pt x="16" y="88"/>
                  </a:lnTo>
                  <a:close/>
                  <a:moveTo>
                    <a:pt x="93" y="88"/>
                  </a:moveTo>
                  <a:lnTo>
                    <a:pt x="93" y="88"/>
                  </a:lnTo>
                  <a:lnTo>
                    <a:pt x="99" y="70"/>
                  </a:lnTo>
                  <a:lnTo>
                    <a:pt x="128" y="70"/>
                  </a:lnTo>
                  <a:lnTo>
                    <a:pt x="133" y="88"/>
                  </a:lnTo>
                  <a:lnTo>
                    <a:pt x="149" y="88"/>
                  </a:lnTo>
                  <a:lnTo>
                    <a:pt x="118" y="1"/>
                  </a:lnTo>
                  <a:lnTo>
                    <a:pt x="106" y="1"/>
                  </a:lnTo>
                  <a:lnTo>
                    <a:pt x="77" y="88"/>
                  </a:lnTo>
                  <a:lnTo>
                    <a:pt x="93" y="88"/>
                  </a:lnTo>
                  <a:close/>
                  <a:moveTo>
                    <a:pt x="111" y="36"/>
                  </a:moveTo>
                  <a:lnTo>
                    <a:pt x="111" y="36"/>
                  </a:lnTo>
                  <a:lnTo>
                    <a:pt x="113" y="22"/>
                  </a:lnTo>
                  <a:lnTo>
                    <a:pt x="114" y="22"/>
                  </a:lnTo>
                  <a:lnTo>
                    <a:pt x="116" y="36"/>
                  </a:lnTo>
                  <a:lnTo>
                    <a:pt x="123" y="55"/>
                  </a:lnTo>
                  <a:lnTo>
                    <a:pt x="104" y="55"/>
                  </a:lnTo>
                  <a:lnTo>
                    <a:pt x="111" y="36"/>
                  </a:lnTo>
                  <a:close/>
                  <a:moveTo>
                    <a:pt x="182" y="1"/>
                  </a:moveTo>
                  <a:lnTo>
                    <a:pt x="182" y="1"/>
                  </a:lnTo>
                  <a:lnTo>
                    <a:pt x="166" y="1"/>
                  </a:lnTo>
                  <a:lnTo>
                    <a:pt x="166" y="88"/>
                  </a:lnTo>
                  <a:lnTo>
                    <a:pt x="182" y="88"/>
                  </a:lnTo>
                  <a:lnTo>
                    <a:pt x="182" y="1"/>
                  </a:lnTo>
                  <a:close/>
                  <a:moveTo>
                    <a:pt x="209" y="88"/>
                  </a:moveTo>
                  <a:lnTo>
                    <a:pt x="209" y="88"/>
                  </a:lnTo>
                  <a:cubicBezTo>
                    <a:pt x="214" y="89"/>
                    <a:pt x="219" y="89"/>
                    <a:pt x="225" y="89"/>
                  </a:cubicBezTo>
                  <a:cubicBezTo>
                    <a:pt x="230" y="89"/>
                    <a:pt x="234" y="89"/>
                    <a:pt x="237" y="88"/>
                  </a:cubicBezTo>
                  <a:cubicBezTo>
                    <a:pt x="241" y="87"/>
                    <a:pt x="245" y="85"/>
                    <a:pt x="247" y="83"/>
                  </a:cubicBezTo>
                  <a:cubicBezTo>
                    <a:pt x="250" y="80"/>
                    <a:pt x="252" y="78"/>
                    <a:pt x="253" y="74"/>
                  </a:cubicBezTo>
                  <a:cubicBezTo>
                    <a:pt x="255" y="71"/>
                    <a:pt x="256" y="67"/>
                    <a:pt x="256" y="62"/>
                  </a:cubicBezTo>
                  <a:cubicBezTo>
                    <a:pt x="256" y="58"/>
                    <a:pt x="255" y="54"/>
                    <a:pt x="253" y="51"/>
                  </a:cubicBezTo>
                  <a:cubicBezTo>
                    <a:pt x="251" y="48"/>
                    <a:pt x="249" y="46"/>
                    <a:pt x="247" y="44"/>
                  </a:cubicBezTo>
                  <a:cubicBezTo>
                    <a:pt x="244" y="41"/>
                    <a:pt x="241" y="40"/>
                    <a:pt x="238" y="38"/>
                  </a:cubicBezTo>
                  <a:cubicBezTo>
                    <a:pt x="234" y="37"/>
                    <a:pt x="231" y="35"/>
                    <a:pt x="228" y="34"/>
                  </a:cubicBezTo>
                  <a:cubicBezTo>
                    <a:pt x="225" y="32"/>
                    <a:pt x="223" y="31"/>
                    <a:pt x="220" y="29"/>
                  </a:cubicBezTo>
                  <a:cubicBezTo>
                    <a:pt x="218" y="28"/>
                    <a:pt x="217" y="26"/>
                    <a:pt x="217" y="23"/>
                  </a:cubicBezTo>
                  <a:cubicBezTo>
                    <a:pt x="217" y="21"/>
                    <a:pt x="218" y="19"/>
                    <a:pt x="220" y="17"/>
                  </a:cubicBezTo>
                  <a:cubicBezTo>
                    <a:pt x="222" y="15"/>
                    <a:pt x="225" y="15"/>
                    <a:pt x="229" y="15"/>
                  </a:cubicBezTo>
                  <a:cubicBezTo>
                    <a:pt x="233" y="15"/>
                    <a:pt x="237" y="15"/>
                    <a:pt x="241" y="16"/>
                  </a:cubicBezTo>
                  <a:cubicBezTo>
                    <a:pt x="244" y="17"/>
                    <a:pt x="247" y="18"/>
                    <a:pt x="249" y="19"/>
                  </a:cubicBezTo>
                  <a:lnTo>
                    <a:pt x="254" y="5"/>
                  </a:lnTo>
                  <a:cubicBezTo>
                    <a:pt x="251" y="3"/>
                    <a:pt x="247" y="2"/>
                    <a:pt x="243" y="1"/>
                  </a:cubicBezTo>
                  <a:cubicBezTo>
                    <a:pt x="239" y="0"/>
                    <a:pt x="234" y="0"/>
                    <a:pt x="229" y="0"/>
                  </a:cubicBezTo>
                  <a:cubicBezTo>
                    <a:pt x="225" y="0"/>
                    <a:pt x="221" y="0"/>
                    <a:pt x="218" y="1"/>
                  </a:cubicBezTo>
                  <a:cubicBezTo>
                    <a:pt x="215" y="2"/>
                    <a:pt x="212" y="4"/>
                    <a:pt x="209" y="6"/>
                  </a:cubicBezTo>
                  <a:cubicBezTo>
                    <a:pt x="207" y="8"/>
                    <a:pt x="205" y="10"/>
                    <a:pt x="203" y="14"/>
                  </a:cubicBezTo>
                  <a:cubicBezTo>
                    <a:pt x="202" y="17"/>
                    <a:pt x="201" y="20"/>
                    <a:pt x="201" y="25"/>
                  </a:cubicBezTo>
                  <a:cubicBezTo>
                    <a:pt x="201" y="29"/>
                    <a:pt x="202" y="33"/>
                    <a:pt x="204" y="36"/>
                  </a:cubicBezTo>
                  <a:cubicBezTo>
                    <a:pt x="206" y="39"/>
                    <a:pt x="208" y="42"/>
                    <a:pt x="211" y="44"/>
                  </a:cubicBezTo>
                  <a:cubicBezTo>
                    <a:pt x="214" y="46"/>
                    <a:pt x="217" y="48"/>
                    <a:pt x="221" y="49"/>
                  </a:cubicBezTo>
                  <a:cubicBezTo>
                    <a:pt x="224" y="51"/>
                    <a:pt x="227" y="52"/>
                    <a:pt x="230" y="54"/>
                  </a:cubicBezTo>
                  <a:cubicBezTo>
                    <a:pt x="233" y="55"/>
                    <a:pt x="236" y="56"/>
                    <a:pt x="237" y="58"/>
                  </a:cubicBezTo>
                  <a:cubicBezTo>
                    <a:pt x="239" y="60"/>
                    <a:pt x="240" y="62"/>
                    <a:pt x="240" y="64"/>
                  </a:cubicBezTo>
                  <a:cubicBezTo>
                    <a:pt x="240" y="68"/>
                    <a:pt x="238" y="70"/>
                    <a:pt x="236" y="72"/>
                  </a:cubicBezTo>
                  <a:cubicBezTo>
                    <a:pt x="233" y="73"/>
                    <a:pt x="229" y="74"/>
                    <a:pt x="224" y="74"/>
                  </a:cubicBezTo>
                  <a:cubicBezTo>
                    <a:pt x="222" y="74"/>
                    <a:pt x="220" y="74"/>
                    <a:pt x="218" y="74"/>
                  </a:cubicBezTo>
                  <a:cubicBezTo>
                    <a:pt x="216" y="73"/>
                    <a:pt x="214" y="73"/>
                    <a:pt x="213" y="73"/>
                  </a:cubicBezTo>
                  <a:cubicBezTo>
                    <a:pt x="211" y="72"/>
                    <a:pt x="209" y="72"/>
                    <a:pt x="208" y="71"/>
                  </a:cubicBezTo>
                  <a:cubicBezTo>
                    <a:pt x="206" y="70"/>
                    <a:pt x="205" y="70"/>
                    <a:pt x="204" y="69"/>
                  </a:cubicBezTo>
                  <a:lnTo>
                    <a:pt x="199" y="84"/>
                  </a:lnTo>
                  <a:cubicBezTo>
                    <a:pt x="201" y="85"/>
                    <a:pt x="205" y="86"/>
                    <a:pt x="209" y="88"/>
                  </a:cubicBezTo>
                  <a:close/>
                  <a:moveTo>
                    <a:pt x="328" y="88"/>
                  </a:moveTo>
                  <a:lnTo>
                    <a:pt x="328" y="88"/>
                  </a:lnTo>
                  <a:lnTo>
                    <a:pt x="328" y="73"/>
                  </a:lnTo>
                  <a:lnTo>
                    <a:pt x="292" y="73"/>
                  </a:lnTo>
                  <a:lnTo>
                    <a:pt x="292" y="51"/>
                  </a:lnTo>
                  <a:lnTo>
                    <a:pt x="324" y="51"/>
                  </a:lnTo>
                  <a:lnTo>
                    <a:pt x="324" y="36"/>
                  </a:lnTo>
                  <a:lnTo>
                    <a:pt x="292" y="36"/>
                  </a:lnTo>
                  <a:lnTo>
                    <a:pt x="292" y="16"/>
                  </a:lnTo>
                  <a:lnTo>
                    <a:pt x="327" y="16"/>
                  </a:lnTo>
                  <a:lnTo>
                    <a:pt x="327" y="1"/>
                  </a:lnTo>
                  <a:lnTo>
                    <a:pt x="276" y="1"/>
                  </a:lnTo>
                  <a:lnTo>
                    <a:pt x="276" y="88"/>
                  </a:lnTo>
                  <a:lnTo>
                    <a:pt x="328" y="88"/>
                  </a:lnTo>
                  <a:close/>
                  <a:moveTo>
                    <a:pt x="364" y="88"/>
                  </a:moveTo>
                  <a:lnTo>
                    <a:pt x="364" y="88"/>
                  </a:lnTo>
                  <a:lnTo>
                    <a:pt x="364" y="52"/>
                  </a:lnTo>
                  <a:lnTo>
                    <a:pt x="373" y="54"/>
                  </a:lnTo>
                  <a:lnTo>
                    <a:pt x="392" y="88"/>
                  </a:lnTo>
                  <a:lnTo>
                    <a:pt x="412" y="88"/>
                  </a:lnTo>
                  <a:lnTo>
                    <a:pt x="392" y="55"/>
                  </a:lnTo>
                  <a:lnTo>
                    <a:pt x="386" y="51"/>
                  </a:lnTo>
                  <a:cubicBezTo>
                    <a:pt x="391" y="49"/>
                    <a:pt x="395" y="46"/>
                    <a:pt x="398" y="42"/>
                  </a:cubicBezTo>
                  <a:cubicBezTo>
                    <a:pt x="401" y="37"/>
                    <a:pt x="402" y="31"/>
                    <a:pt x="402" y="24"/>
                  </a:cubicBezTo>
                  <a:cubicBezTo>
                    <a:pt x="402" y="20"/>
                    <a:pt x="401" y="16"/>
                    <a:pt x="400" y="13"/>
                  </a:cubicBezTo>
                  <a:cubicBezTo>
                    <a:pt x="398" y="9"/>
                    <a:pt x="395" y="7"/>
                    <a:pt x="393" y="5"/>
                  </a:cubicBezTo>
                  <a:cubicBezTo>
                    <a:pt x="390" y="3"/>
                    <a:pt x="386" y="2"/>
                    <a:pt x="383" y="1"/>
                  </a:cubicBezTo>
                  <a:cubicBezTo>
                    <a:pt x="379" y="1"/>
                    <a:pt x="375" y="0"/>
                    <a:pt x="371" y="0"/>
                  </a:cubicBezTo>
                  <a:cubicBezTo>
                    <a:pt x="370" y="0"/>
                    <a:pt x="368" y="0"/>
                    <a:pt x="366" y="0"/>
                  </a:cubicBezTo>
                  <a:cubicBezTo>
                    <a:pt x="364" y="0"/>
                    <a:pt x="362" y="0"/>
                    <a:pt x="360" y="1"/>
                  </a:cubicBezTo>
                  <a:cubicBezTo>
                    <a:pt x="358" y="1"/>
                    <a:pt x="356" y="1"/>
                    <a:pt x="353" y="1"/>
                  </a:cubicBezTo>
                  <a:cubicBezTo>
                    <a:pt x="351" y="2"/>
                    <a:pt x="349" y="2"/>
                    <a:pt x="348" y="2"/>
                  </a:cubicBezTo>
                  <a:lnTo>
                    <a:pt x="348" y="88"/>
                  </a:lnTo>
                  <a:lnTo>
                    <a:pt x="364" y="88"/>
                  </a:lnTo>
                  <a:close/>
                  <a:moveTo>
                    <a:pt x="364" y="16"/>
                  </a:moveTo>
                  <a:lnTo>
                    <a:pt x="364" y="16"/>
                  </a:lnTo>
                  <a:cubicBezTo>
                    <a:pt x="365" y="16"/>
                    <a:pt x="366" y="15"/>
                    <a:pt x="368" y="15"/>
                  </a:cubicBezTo>
                  <a:cubicBezTo>
                    <a:pt x="369" y="15"/>
                    <a:pt x="371" y="15"/>
                    <a:pt x="373" y="15"/>
                  </a:cubicBezTo>
                  <a:cubicBezTo>
                    <a:pt x="377" y="15"/>
                    <a:pt x="380" y="16"/>
                    <a:pt x="383" y="18"/>
                  </a:cubicBezTo>
                  <a:cubicBezTo>
                    <a:pt x="385" y="20"/>
                    <a:pt x="386" y="23"/>
                    <a:pt x="386" y="27"/>
                  </a:cubicBezTo>
                  <a:cubicBezTo>
                    <a:pt x="386" y="32"/>
                    <a:pt x="385" y="35"/>
                    <a:pt x="382" y="38"/>
                  </a:cubicBezTo>
                  <a:cubicBezTo>
                    <a:pt x="379" y="40"/>
                    <a:pt x="375" y="41"/>
                    <a:pt x="371" y="41"/>
                  </a:cubicBezTo>
                  <a:lnTo>
                    <a:pt x="364" y="41"/>
                  </a:lnTo>
                  <a:lnTo>
                    <a:pt x="364" y="16"/>
                  </a:lnTo>
                  <a:close/>
                  <a:moveTo>
                    <a:pt x="434" y="88"/>
                  </a:moveTo>
                  <a:lnTo>
                    <a:pt x="434" y="88"/>
                  </a:lnTo>
                  <a:cubicBezTo>
                    <a:pt x="438" y="89"/>
                    <a:pt x="444" y="89"/>
                    <a:pt x="449" y="89"/>
                  </a:cubicBezTo>
                  <a:cubicBezTo>
                    <a:pt x="454" y="89"/>
                    <a:pt x="458" y="89"/>
                    <a:pt x="462" y="88"/>
                  </a:cubicBezTo>
                  <a:cubicBezTo>
                    <a:pt x="466" y="87"/>
                    <a:pt x="469" y="85"/>
                    <a:pt x="472" y="83"/>
                  </a:cubicBezTo>
                  <a:cubicBezTo>
                    <a:pt x="474" y="80"/>
                    <a:pt x="476" y="78"/>
                    <a:pt x="478" y="74"/>
                  </a:cubicBezTo>
                  <a:cubicBezTo>
                    <a:pt x="479" y="71"/>
                    <a:pt x="480" y="67"/>
                    <a:pt x="480" y="62"/>
                  </a:cubicBezTo>
                  <a:cubicBezTo>
                    <a:pt x="480" y="58"/>
                    <a:pt x="479" y="54"/>
                    <a:pt x="478" y="51"/>
                  </a:cubicBezTo>
                  <a:cubicBezTo>
                    <a:pt x="476" y="48"/>
                    <a:pt x="474" y="46"/>
                    <a:pt x="471" y="44"/>
                  </a:cubicBezTo>
                  <a:cubicBezTo>
                    <a:pt x="468" y="41"/>
                    <a:pt x="466" y="40"/>
                    <a:pt x="462" y="38"/>
                  </a:cubicBezTo>
                  <a:cubicBezTo>
                    <a:pt x="459" y="37"/>
                    <a:pt x="456" y="35"/>
                    <a:pt x="453" y="34"/>
                  </a:cubicBezTo>
                  <a:cubicBezTo>
                    <a:pt x="450" y="32"/>
                    <a:pt x="447" y="31"/>
                    <a:pt x="445" y="29"/>
                  </a:cubicBezTo>
                  <a:cubicBezTo>
                    <a:pt x="443" y="28"/>
                    <a:pt x="442" y="26"/>
                    <a:pt x="442" y="23"/>
                  </a:cubicBezTo>
                  <a:cubicBezTo>
                    <a:pt x="442" y="21"/>
                    <a:pt x="443" y="19"/>
                    <a:pt x="445" y="17"/>
                  </a:cubicBezTo>
                  <a:cubicBezTo>
                    <a:pt x="447" y="15"/>
                    <a:pt x="450" y="15"/>
                    <a:pt x="454" y="15"/>
                  </a:cubicBezTo>
                  <a:cubicBezTo>
                    <a:pt x="458" y="15"/>
                    <a:pt x="462" y="15"/>
                    <a:pt x="465" y="16"/>
                  </a:cubicBezTo>
                  <a:cubicBezTo>
                    <a:pt x="469" y="17"/>
                    <a:pt x="471" y="18"/>
                    <a:pt x="473" y="19"/>
                  </a:cubicBezTo>
                  <a:lnTo>
                    <a:pt x="478" y="5"/>
                  </a:lnTo>
                  <a:cubicBezTo>
                    <a:pt x="475" y="3"/>
                    <a:pt x="472" y="2"/>
                    <a:pt x="468" y="1"/>
                  </a:cubicBezTo>
                  <a:cubicBezTo>
                    <a:pt x="463" y="0"/>
                    <a:pt x="459" y="0"/>
                    <a:pt x="454" y="0"/>
                  </a:cubicBezTo>
                  <a:cubicBezTo>
                    <a:pt x="450" y="0"/>
                    <a:pt x="446" y="0"/>
                    <a:pt x="442" y="1"/>
                  </a:cubicBezTo>
                  <a:cubicBezTo>
                    <a:pt x="439" y="2"/>
                    <a:pt x="436" y="4"/>
                    <a:pt x="434" y="6"/>
                  </a:cubicBezTo>
                  <a:cubicBezTo>
                    <a:pt x="431" y="8"/>
                    <a:pt x="429" y="10"/>
                    <a:pt x="428" y="14"/>
                  </a:cubicBezTo>
                  <a:cubicBezTo>
                    <a:pt x="426" y="17"/>
                    <a:pt x="426" y="20"/>
                    <a:pt x="426" y="25"/>
                  </a:cubicBezTo>
                  <a:cubicBezTo>
                    <a:pt x="426" y="29"/>
                    <a:pt x="427" y="33"/>
                    <a:pt x="429" y="36"/>
                  </a:cubicBezTo>
                  <a:cubicBezTo>
                    <a:pt x="431" y="39"/>
                    <a:pt x="433" y="42"/>
                    <a:pt x="436" y="44"/>
                  </a:cubicBezTo>
                  <a:cubicBezTo>
                    <a:pt x="439" y="46"/>
                    <a:pt x="442" y="48"/>
                    <a:pt x="445" y="49"/>
                  </a:cubicBezTo>
                  <a:cubicBezTo>
                    <a:pt x="449" y="51"/>
                    <a:pt x="452" y="52"/>
                    <a:pt x="455" y="54"/>
                  </a:cubicBezTo>
                  <a:cubicBezTo>
                    <a:pt x="458" y="55"/>
                    <a:pt x="460" y="56"/>
                    <a:pt x="462" y="58"/>
                  </a:cubicBezTo>
                  <a:cubicBezTo>
                    <a:pt x="463" y="60"/>
                    <a:pt x="464" y="62"/>
                    <a:pt x="464" y="64"/>
                  </a:cubicBezTo>
                  <a:cubicBezTo>
                    <a:pt x="464" y="68"/>
                    <a:pt x="463" y="70"/>
                    <a:pt x="460" y="72"/>
                  </a:cubicBezTo>
                  <a:cubicBezTo>
                    <a:pt x="457" y="73"/>
                    <a:pt x="454" y="74"/>
                    <a:pt x="449" y="74"/>
                  </a:cubicBezTo>
                  <a:cubicBezTo>
                    <a:pt x="447" y="74"/>
                    <a:pt x="445" y="74"/>
                    <a:pt x="443" y="74"/>
                  </a:cubicBezTo>
                  <a:cubicBezTo>
                    <a:pt x="441" y="73"/>
                    <a:pt x="439" y="73"/>
                    <a:pt x="437" y="73"/>
                  </a:cubicBezTo>
                  <a:cubicBezTo>
                    <a:pt x="435" y="72"/>
                    <a:pt x="434" y="72"/>
                    <a:pt x="432" y="71"/>
                  </a:cubicBezTo>
                  <a:cubicBezTo>
                    <a:pt x="431" y="70"/>
                    <a:pt x="430" y="70"/>
                    <a:pt x="429" y="69"/>
                  </a:cubicBezTo>
                  <a:lnTo>
                    <a:pt x="424" y="84"/>
                  </a:lnTo>
                  <a:cubicBezTo>
                    <a:pt x="426" y="85"/>
                    <a:pt x="429" y="86"/>
                    <a:pt x="434" y="88"/>
                  </a:cubicBezTo>
                  <a:close/>
                  <a:moveTo>
                    <a:pt x="553" y="88"/>
                  </a:moveTo>
                  <a:lnTo>
                    <a:pt x="553" y="88"/>
                  </a:lnTo>
                  <a:lnTo>
                    <a:pt x="553" y="73"/>
                  </a:lnTo>
                  <a:lnTo>
                    <a:pt x="514" y="73"/>
                  </a:lnTo>
                  <a:lnTo>
                    <a:pt x="514" y="1"/>
                  </a:lnTo>
                  <a:lnTo>
                    <a:pt x="498" y="1"/>
                  </a:lnTo>
                  <a:lnTo>
                    <a:pt x="498" y="88"/>
                  </a:lnTo>
                  <a:lnTo>
                    <a:pt x="553" y="88"/>
                  </a:lnTo>
                  <a:close/>
                  <a:moveTo>
                    <a:pt x="579" y="88"/>
                  </a:moveTo>
                  <a:lnTo>
                    <a:pt x="579" y="88"/>
                  </a:lnTo>
                  <a:lnTo>
                    <a:pt x="585" y="70"/>
                  </a:lnTo>
                  <a:lnTo>
                    <a:pt x="613" y="70"/>
                  </a:lnTo>
                  <a:lnTo>
                    <a:pt x="619" y="88"/>
                  </a:lnTo>
                  <a:lnTo>
                    <a:pt x="635" y="88"/>
                  </a:lnTo>
                  <a:lnTo>
                    <a:pt x="604" y="1"/>
                  </a:lnTo>
                  <a:lnTo>
                    <a:pt x="592" y="1"/>
                  </a:lnTo>
                  <a:lnTo>
                    <a:pt x="562" y="88"/>
                  </a:lnTo>
                  <a:lnTo>
                    <a:pt x="579" y="88"/>
                  </a:lnTo>
                  <a:close/>
                  <a:moveTo>
                    <a:pt x="596" y="36"/>
                  </a:moveTo>
                  <a:lnTo>
                    <a:pt x="596" y="36"/>
                  </a:lnTo>
                  <a:lnTo>
                    <a:pt x="599" y="22"/>
                  </a:lnTo>
                  <a:lnTo>
                    <a:pt x="600" y="22"/>
                  </a:lnTo>
                  <a:lnTo>
                    <a:pt x="602" y="36"/>
                  </a:lnTo>
                  <a:lnTo>
                    <a:pt x="609" y="55"/>
                  </a:lnTo>
                  <a:lnTo>
                    <a:pt x="590" y="55"/>
                  </a:lnTo>
                  <a:lnTo>
                    <a:pt x="596" y="36"/>
                  </a:lnTo>
                  <a:close/>
                  <a:moveTo>
                    <a:pt x="680" y="89"/>
                  </a:moveTo>
                  <a:lnTo>
                    <a:pt x="680" y="89"/>
                  </a:lnTo>
                  <a:cubicBezTo>
                    <a:pt x="684" y="89"/>
                    <a:pt x="688" y="88"/>
                    <a:pt x="692" y="87"/>
                  </a:cubicBezTo>
                  <a:cubicBezTo>
                    <a:pt x="696" y="86"/>
                    <a:pt x="699" y="84"/>
                    <a:pt x="702" y="81"/>
                  </a:cubicBezTo>
                  <a:cubicBezTo>
                    <a:pt x="704" y="79"/>
                    <a:pt x="706" y="75"/>
                    <a:pt x="708" y="71"/>
                  </a:cubicBezTo>
                  <a:cubicBezTo>
                    <a:pt x="709" y="67"/>
                    <a:pt x="710" y="63"/>
                    <a:pt x="710" y="57"/>
                  </a:cubicBezTo>
                  <a:lnTo>
                    <a:pt x="710" y="1"/>
                  </a:lnTo>
                  <a:lnTo>
                    <a:pt x="694" y="1"/>
                  </a:lnTo>
                  <a:lnTo>
                    <a:pt x="694" y="56"/>
                  </a:lnTo>
                  <a:cubicBezTo>
                    <a:pt x="694" y="62"/>
                    <a:pt x="693" y="67"/>
                    <a:pt x="691" y="70"/>
                  </a:cubicBezTo>
                  <a:cubicBezTo>
                    <a:pt x="688" y="73"/>
                    <a:pt x="684" y="74"/>
                    <a:pt x="679" y="74"/>
                  </a:cubicBezTo>
                  <a:cubicBezTo>
                    <a:pt x="677" y="74"/>
                    <a:pt x="674" y="74"/>
                    <a:pt x="672" y="73"/>
                  </a:cubicBezTo>
                  <a:cubicBezTo>
                    <a:pt x="670" y="72"/>
                    <a:pt x="669" y="71"/>
                    <a:pt x="668" y="70"/>
                  </a:cubicBezTo>
                  <a:cubicBezTo>
                    <a:pt x="666" y="69"/>
                    <a:pt x="665" y="67"/>
                    <a:pt x="665" y="64"/>
                  </a:cubicBezTo>
                  <a:cubicBezTo>
                    <a:pt x="664" y="62"/>
                    <a:pt x="664" y="59"/>
                    <a:pt x="664" y="56"/>
                  </a:cubicBezTo>
                  <a:lnTo>
                    <a:pt x="664" y="1"/>
                  </a:lnTo>
                  <a:lnTo>
                    <a:pt x="648" y="1"/>
                  </a:lnTo>
                  <a:lnTo>
                    <a:pt x="648" y="59"/>
                  </a:lnTo>
                  <a:cubicBezTo>
                    <a:pt x="648" y="79"/>
                    <a:pt x="658" y="89"/>
                    <a:pt x="680" y="89"/>
                  </a:cubicBezTo>
                  <a:close/>
                  <a:moveTo>
                    <a:pt x="749" y="16"/>
                  </a:moveTo>
                  <a:lnTo>
                    <a:pt x="749" y="16"/>
                  </a:lnTo>
                  <a:lnTo>
                    <a:pt x="749" y="88"/>
                  </a:lnTo>
                  <a:lnTo>
                    <a:pt x="765" y="88"/>
                  </a:lnTo>
                  <a:lnTo>
                    <a:pt x="765" y="16"/>
                  </a:lnTo>
                  <a:lnTo>
                    <a:pt x="791" y="16"/>
                  </a:lnTo>
                  <a:lnTo>
                    <a:pt x="791" y="1"/>
                  </a:lnTo>
                  <a:lnTo>
                    <a:pt x="723" y="1"/>
                  </a:lnTo>
                  <a:lnTo>
                    <a:pt x="723" y="16"/>
                  </a:lnTo>
                  <a:lnTo>
                    <a:pt x="749" y="16"/>
                  </a:lnTo>
                  <a:close/>
                  <a:moveTo>
                    <a:pt x="859" y="88"/>
                  </a:moveTo>
                  <a:lnTo>
                    <a:pt x="859" y="88"/>
                  </a:lnTo>
                  <a:lnTo>
                    <a:pt x="859" y="73"/>
                  </a:lnTo>
                  <a:lnTo>
                    <a:pt x="823" y="73"/>
                  </a:lnTo>
                  <a:lnTo>
                    <a:pt x="823" y="51"/>
                  </a:lnTo>
                  <a:lnTo>
                    <a:pt x="855" y="51"/>
                  </a:lnTo>
                  <a:lnTo>
                    <a:pt x="855" y="36"/>
                  </a:lnTo>
                  <a:lnTo>
                    <a:pt x="823" y="36"/>
                  </a:lnTo>
                  <a:lnTo>
                    <a:pt x="823" y="16"/>
                  </a:lnTo>
                  <a:lnTo>
                    <a:pt x="859" y="16"/>
                  </a:lnTo>
                  <a:lnTo>
                    <a:pt x="859" y="1"/>
                  </a:lnTo>
                  <a:lnTo>
                    <a:pt x="807" y="1"/>
                  </a:lnTo>
                  <a:lnTo>
                    <a:pt x="807" y="88"/>
                  </a:lnTo>
                  <a:lnTo>
                    <a:pt x="859" y="88"/>
                  </a:lnTo>
                  <a:close/>
                  <a:moveTo>
                    <a:pt x="893" y="88"/>
                  </a:moveTo>
                  <a:lnTo>
                    <a:pt x="893" y="88"/>
                  </a:lnTo>
                  <a:lnTo>
                    <a:pt x="893" y="52"/>
                  </a:lnTo>
                  <a:lnTo>
                    <a:pt x="902" y="54"/>
                  </a:lnTo>
                  <a:lnTo>
                    <a:pt x="921" y="88"/>
                  </a:lnTo>
                  <a:lnTo>
                    <a:pt x="941" y="88"/>
                  </a:lnTo>
                  <a:lnTo>
                    <a:pt x="921" y="55"/>
                  </a:lnTo>
                  <a:lnTo>
                    <a:pt x="915" y="51"/>
                  </a:lnTo>
                  <a:cubicBezTo>
                    <a:pt x="920" y="49"/>
                    <a:pt x="924" y="46"/>
                    <a:pt x="927" y="42"/>
                  </a:cubicBezTo>
                  <a:cubicBezTo>
                    <a:pt x="930" y="37"/>
                    <a:pt x="931" y="31"/>
                    <a:pt x="931" y="24"/>
                  </a:cubicBezTo>
                  <a:cubicBezTo>
                    <a:pt x="931" y="20"/>
                    <a:pt x="930" y="16"/>
                    <a:pt x="929" y="13"/>
                  </a:cubicBezTo>
                  <a:cubicBezTo>
                    <a:pt x="927" y="9"/>
                    <a:pt x="925" y="7"/>
                    <a:pt x="922" y="5"/>
                  </a:cubicBezTo>
                  <a:cubicBezTo>
                    <a:pt x="919" y="3"/>
                    <a:pt x="915" y="2"/>
                    <a:pt x="912" y="1"/>
                  </a:cubicBezTo>
                  <a:cubicBezTo>
                    <a:pt x="908" y="1"/>
                    <a:pt x="904" y="0"/>
                    <a:pt x="900" y="0"/>
                  </a:cubicBezTo>
                  <a:cubicBezTo>
                    <a:pt x="899" y="0"/>
                    <a:pt x="897" y="0"/>
                    <a:pt x="895" y="0"/>
                  </a:cubicBezTo>
                  <a:cubicBezTo>
                    <a:pt x="893" y="0"/>
                    <a:pt x="891" y="0"/>
                    <a:pt x="889" y="1"/>
                  </a:cubicBezTo>
                  <a:cubicBezTo>
                    <a:pt x="887" y="1"/>
                    <a:pt x="885" y="1"/>
                    <a:pt x="883" y="1"/>
                  </a:cubicBezTo>
                  <a:cubicBezTo>
                    <a:pt x="880" y="2"/>
                    <a:pt x="878" y="2"/>
                    <a:pt x="877" y="2"/>
                  </a:cubicBezTo>
                  <a:lnTo>
                    <a:pt x="877" y="88"/>
                  </a:lnTo>
                  <a:lnTo>
                    <a:pt x="893" y="88"/>
                  </a:lnTo>
                  <a:close/>
                  <a:moveTo>
                    <a:pt x="893" y="16"/>
                  </a:moveTo>
                  <a:lnTo>
                    <a:pt x="893" y="16"/>
                  </a:lnTo>
                  <a:cubicBezTo>
                    <a:pt x="894" y="16"/>
                    <a:pt x="895" y="15"/>
                    <a:pt x="897" y="15"/>
                  </a:cubicBezTo>
                  <a:cubicBezTo>
                    <a:pt x="898" y="15"/>
                    <a:pt x="900" y="15"/>
                    <a:pt x="902" y="15"/>
                  </a:cubicBezTo>
                  <a:cubicBezTo>
                    <a:pt x="906" y="15"/>
                    <a:pt x="910" y="16"/>
                    <a:pt x="912" y="18"/>
                  </a:cubicBezTo>
                  <a:cubicBezTo>
                    <a:pt x="914" y="20"/>
                    <a:pt x="915" y="23"/>
                    <a:pt x="915" y="27"/>
                  </a:cubicBezTo>
                  <a:cubicBezTo>
                    <a:pt x="915" y="32"/>
                    <a:pt x="914" y="35"/>
                    <a:pt x="911" y="38"/>
                  </a:cubicBezTo>
                  <a:cubicBezTo>
                    <a:pt x="908" y="40"/>
                    <a:pt x="905" y="41"/>
                    <a:pt x="900" y="41"/>
                  </a:cubicBezTo>
                  <a:lnTo>
                    <a:pt x="893" y="41"/>
                  </a:lnTo>
                  <a:lnTo>
                    <a:pt x="893" y="16"/>
                  </a:lnTo>
                  <a:close/>
                  <a:moveTo>
                    <a:pt x="973" y="88"/>
                  </a:moveTo>
                  <a:lnTo>
                    <a:pt x="973" y="88"/>
                  </a:lnTo>
                  <a:lnTo>
                    <a:pt x="973" y="43"/>
                  </a:lnTo>
                  <a:lnTo>
                    <a:pt x="971" y="29"/>
                  </a:lnTo>
                  <a:lnTo>
                    <a:pt x="972" y="29"/>
                  </a:lnTo>
                  <a:lnTo>
                    <a:pt x="978" y="43"/>
                  </a:lnTo>
                  <a:lnTo>
                    <a:pt x="1011" y="88"/>
                  </a:lnTo>
                  <a:lnTo>
                    <a:pt x="1023" y="88"/>
                  </a:lnTo>
                  <a:lnTo>
                    <a:pt x="1023" y="1"/>
                  </a:lnTo>
                  <a:lnTo>
                    <a:pt x="1007" y="1"/>
                  </a:lnTo>
                  <a:lnTo>
                    <a:pt x="1007" y="47"/>
                  </a:lnTo>
                  <a:lnTo>
                    <a:pt x="1009" y="60"/>
                  </a:lnTo>
                  <a:lnTo>
                    <a:pt x="1008" y="60"/>
                  </a:lnTo>
                  <a:lnTo>
                    <a:pt x="1002" y="47"/>
                  </a:lnTo>
                  <a:lnTo>
                    <a:pt x="969" y="1"/>
                  </a:lnTo>
                  <a:lnTo>
                    <a:pt x="957" y="1"/>
                  </a:lnTo>
                  <a:lnTo>
                    <a:pt x="957" y="88"/>
                  </a:lnTo>
                  <a:lnTo>
                    <a:pt x="973" y="88"/>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1" name="Freeform 7"/>
            <p:cNvSpPr>
              <a:spLocks noEditPoints="1"/>
            </p:cNvSpPr>
            <p:nvPr userDrawn="1"/>
          </p:nvSpPr>
          <p:spPr bwMode="auto">
            <a:xfrm>
              <a:off x="530231" y="371475"/>
              <a:ext cx="982676" cy="76200"/>
            </a:xfrm>
            <a:custGeom>
              <a:avLst/>
              <a:gdLst>
                <a:gd name="T0" fmla="*/ 49 w 1023"/>
                <a:gd name="T1" fmla="*/ 25 h 77"/>
                <a:gd name="T2" fmla="*/ 93 w 1023"/>
                <a:gd name="T3" fmla="*/ 76 h 77"/>
                <a:gd name="T4" fmla="*/ 67 w 1023"/>
                <a:gd name="T5" fmla="*/ 39 h 77"/>
                <a:gd name="T6" fmla="*/ 93 w 1023"/>
                <a:gd name="T7" fmla="*/ 76 h 77"/>
                <a:gd name="T8" fmla="*/ 135 w 1023"/>
                <a:gd name="T9" fmla="*/ 76 h 77"/>
                <a:gd name="T10" fmla="*/ 116 w 1023"/>
                <a:gd name="T11" fmla="*/ 61 h 77"/>
                <a:gd name="T12" fmla="*/ 139 w 1023"/>
                <a:gd name="T13" fmla="*/ 26 h 77"/>
                <a:gd name="T14" fmla="*/ 102 w 1023"/>
                <a:gd name="T15" fmla="*/ 30 h 77"/>
                <a:gd name="T16" fmla="*/ 186 w 1023"/>
                <a:gd name="T17" fmla="*/ 50 h 77"/>
                <a:gd name="T18" fmla="*/ 163 w 1023"/>
                <a:gd name="T19" fmla="*/ 39 h 77"/>
                <a:gd name="T20" fmla="*/ 221 w 1023"/>
                <a:gd name="T21" fmla="*/ 76 h 77"/>
                <a:gd name="T22" fmla="*/ 256 w 1023"/>
                <a:gd name="T23" fmla="*/ 76 h 77"/>
                <a:gd name="T24" fmla="*/ 241 w 1023"/>
                <a:gd name="T25" fmla="*/ 47 h 77"/>
                <a:gd name="T26" fmla="*/ 280 w 1023"/>
                <a:gd name="T27" fmla="*/ 14 h 77"/>
                <a:gd name="T28" fmla="*/ 297 w 1023"/>
                <a:gd name="T29" fmla="*/ 76 h 77"/>
                <a:gd name="T30" fmla="*/ 328 w 1023"/>
                <a:gd name="T31" fmla="*/ 50 h 77"/>
                <a:gd name="T32" fmla="*/ 305 w 1023"/>
                <a:gd name="T33" fmla="*/ 26 h 77"/>
                <a:gd name="T34" fmla="*/ 312 w 1023"/>
                <a:gd name="T35" fmla="*/ 13 h 77"/>
                <a:gd name="T36" fmla="*/ 299 w 1023"/>
                <a:gd name="T37" fmla="*/ 45 h 77"/>
                <a:gd name="T38" fmla="*/ 308 w 1023"/>
                <a:gd name="T39" fmla="*/ 66 h 77"/>
                <a:gd name="T40" fmla="*/ 297 w 1023"/>
                <a:gd name="T41" fmla="*/ 76 h 77"/>
                <a:gd name="T42" fmla="*/ 373 w 1023"/>
                <a:gd name="T43" fmla="*/ 76 h 77"/>
                <a:gd name="T44" fmla="*/ 354 w 1023"/>
                <a:gd name="T45" fmla="*/ 61 h 77"/>
                <a:gd name="T46" fmla="*/ 377 w 1023"/>
                <a:gd name="T47" fmla="*/ 26 h 77"/>
                <a:gd name="T48" fmla="*/ 340 w 1023"/>
                <a:gd name="T49" fmla="*/ 30 h 77"/>
                <a:gd name="T50" fmla="*/ 424 w 1023"/>
                <a:gd name="T51" fmla="*/ 50 h 77"/>
                <a:gd name="T52" fmla="*/ 401 w 1023"/>
                <a:gd name="T53" fmla="*/ 39 h 77"/>
                <a:gd name="T54" fmla="*/ 484 w 1023"/>
                <a:gd name="T55" fmla="*/ 76 h 77"/>
                <a:gd name="T56" fmla="*/ 459 w 1023"/>
                <a:gd name="T57" fmla="*/ 39 h 77"/>
                <a:gd name="T58" fmla="*/ 484 w 1023"/>
                <a:gd name="T59" fmla="*/ 76 h 77"/>
                <a:gd name="T60" fmla="*/ 561 w 1023"/>
                <a:gd name="T61" fmla="*/ 54 h 77"/>
                <a:gd name="T62" fmla="*/ 534 w 1023"/>
                <a:gd name="T63" fmla="*/ 66 h 77"/>
                <a:gd name="T64" fmla="*/ 516 w 1023"/>
                <a:gd name="T65" fmla="*/ 56 h 77"/>
                <a:gd name="T66" fmla="*/ 582 w 1023"/>
                <a:gd name="T67" fmla="*/ 34 h 77"/>
                <a:gd name="T68" fmla="*/ 608 w 1023"/>
                <a:gd name="T69" fmla="*/ 47 h 77"/>
                <a:gd name="T70" fmla="*/ 572 w 1023"/>
                <a:gd name="T71" fmla="*/ 76 h 77"/>
                <a:gd name="T72" fmla="*/ 643 w 1023"/>
                <a:gd name="T73" fmla="*/ 76 h 77"/>
                <a:gd name="T74" fmla="*/ 691 w 1023"/>
                <a:gd name="T75" fmla="*/ 14 h 77"/>
                <a:gd name="T76" fmla="*/ 650 w 1023"/>
                <a:gd name="T77" fmla="*/ 14 h 77"/>
                <a:gd name="T78" fmla="*/ 720 w 1023"/>
                <a:gd name="T79" fmla="*/ 50 h 77"/>
                <a:gd name="T80" fmla="*/ 746 w 1023"/>
                <a:gd name="T81" fmla="*/ 14 h 77"/>
                <a:gd name="T82" fmla="*/ 767 w 1023"/>
                <a:gd name="T83" fmla="*/ 51 h 77"/>
                <a:gd name="T84" fmla="*/ 791 w 1023"/>
                <a:gd name="T85" fmla="*/ 43 h 77"/>
                <a:gd name="T86" fmla="*/ 768 w 1023"/>
                <a:gd name="T87" fmla="*/ 14 h 77"/>
                <a:gd name="T88" fmla="*/ 767 w 1023"/>
                <a:gd name="T89" fmla="*/ 25 h 77"/>
                <a:gd name="T90" fmla="*/ 780 w 1023"/>
                <a:gd name="T91" fmla="*/ 40 h 77"/>
                <a:gd name="T92" fmla="*/ 824 w 1023"/>
                <a:gd name="T93" fmla="*/ 77 h 77"/>
                <a:gd name="T94" fmla="*/ 840 w 1023"/>
                <a:gd name="T95" fmla="*/ 44 h 77"/>
                <a:gd name="T96" fmla="*/ 827 w 1023"/>
                <a:gd name="T97" fmla="*/ 24 h 77"/>
                <a:gd name="T98" fmla="*/ 819 w 1023"/>
                <a:gd name="T99" fmla="*/ 14 h 77"/>
                <a:gd name="T100" fmla="*/ 821 w 1023"/>
                <a:gd name="T101" fmla="*/ 49 h 77"/>
                <a:gd name="T102" fmla="*/ 819 w 1023"/>
                <a:gd name="T103" fmla="*/ 66 h 77"/>
                <a:gd name="T104" fmla="*/ 868 w 1023"/>
                <a:gd name="T105" fmla="*/ 14 h 77"/>
                <a:gd name="T106" fmla="*/ 895 w 1023"/>
                <a:gd name="T107" fmla="*/ 25 h 77"/>
                <a:gd name="T108" fmla="*/ 925 w 1023"/>
                <a:gd name="T109" fmla="*/ 14 h 77"/>
                <a:gd name="T110" fmla="*/ 940 w 1023"/>
                <a:gd name="T111" fmla="*/ 63 h 77"/>
                <a:gd name="T112" fmla="*/ 923 w 1023"/>
                <a:gd name="T113" fmla="*/ 76 h 77"/>
                <a:gd name="T114" fmla="*/ 952 w 1023"/>
                <a:gd name="T115" fmla="*/ 39 h 77"/>
                <a:gd name="T116" fmla="*/ 941 w 1023"/>
                <a:gd name="T117" fmla="*/ 11 h 77"/>
                <a:gd name="T118" fmla="*/ 934 w 1023"/>
                <a:gd name="T119" fmla="*/ 5 h 77"/>
                <a:gd name="T120" fmla="*/ 966 w 1023"/>
                <a:gd name="T121" fmla="*/ 5 h 77"/>
                <a:gd name="T122" fmla="*/ 993 w 1023"/>
                <a:gd name="T123" fmla="*/ 25 h 77"/>
                <a:gd name="T124" fmla="*/ 1023 w 1023"/>
                <a:gd name="T125" fmla="*/ 1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3" h="77">
                  <a:moveTo>
                    <a:pt x="19" y="25"/>
                  </a:moveTo>
                  <a:lnTo>
                    <a:pt x="19" y="25"/>
                  </a:lnTo>
                  <a:lnTo>
                    <a:pt x="19" y="76"/>
                  </a:lnTo>
                  <a:lnTo>
                    <a:pt x="30" y="76"/>
                  </a:lnTo>
                  <a:lnTo>
                    <a:pt x="30" y="25"/>
                  </a:lnTo>
                  <a:lnTo>
                    <a:pt x="49" y="25"/>
                  </a:lnTo>
                  <a:lnTo>
                    <a:pt x="49" y="14"/>
                  </a:lnTo>
                  <a:lnTo>
                    <a:pt x="0" y="14"/>
                  </a:lnTo>
                  <a:lnTo>
                    <a:pt x="0" y="25"/>
                  </a:lnTo>
                  <a:lnTo>
                    <a:pt x="19" y="25"/>
                  </a:lnTo>
                  <a:close/>
                  <a:moveTo>
                    <a:pt x="93" y="76"/>
                  </a:moveTo>
                  <a:lnTo>
                    <a:pt x="93" y="76"/>
                  </a:lnTo>
                  <a:lnTo>
                    <a:pt x="93" y="65"/>
                  </a:lnTo>
                  <a:lnTo>
                    <a:pt x="67" y="65"/>
                  </a:lnTo>
                  <a:lnTo>
                    <a:pt x="67" y="50"/>
                  </a:lnTo>
                  <a:lnTo>
                    <a:pt x="90" y="50"/>
                  </a:lnTo>
                  <a:lnTo>
                    <a:pt x="90" y="39"/>
                  </a:lnTo>
                  <a:lnTo>
                    <a:pt x="67" y="39"/>
                  </a:lnTo>
                  <a:lnTo>
                    <a:pt x="67" y="25"/>
                  </a:lnTo>
                  <a:lnTo>
                    <a:pt x="92" y="25"/>
                  </a:lnTo>
                  <a:lnTo>
                    <a:pt x="92" y="14"/>
                  </a:lnTo>
                  <a:lnTo>
                    <a:pt x="56" y="14"/>
                  </a:lnTo>
                  <a:lnTo>
                    <a:pt x="56" y="76"/>
                  </a:lnTo>
                  <a:lnTo>
                    <a:pt x="93" y="76"/>
                  </a:lnTo>
                  <a:close/>
                  <a:moveTo>
                    <a:pt x="102" y="60"/>
                  </a:moveTo>
                  <a:lnTo>
                    <a:pt x="102" y="60"/>
                  </a:lnTo>
                  <a:cubicBezTo>
                    <a:pt x="103" y="64"/>
                    <a:pt x="105" y="67"/>
                    <a:pt x="107" y="70"/>
                  </a:cubicBezTo>
                  <a:cubicBezTo>
                    <a:pt x="110" y="72"/>
                    <a:pt x="113" y="74"/>
                    <a:pt x="116" y="75"/>
                  </a:cubicBezTo>
                  <a:cubicBezTo>
                    <a:pt x="119" y="77"/>
                    <a:pt x="123" y="77"/>
                    <a:pt x="126" y="77"/>
                  </a:cubicBezTo>
                  <a:cubicBezTo>
                    <a:pt x="129" y="77"/>
                    <a:pt x="132" y="77"/>
                    <a:pt x="135" y="76"/>
                  </a:cubicBezTo>
                  <a:cubicBezTo>
                    <a:pt x="138" y="76"/>
                    <a:pt x="141" y="75"/>
                    <a:pt x="142" y="73"/>
                  </a:cubicBezTo>
                  <a:lnTo>
                    <a:pt x="140" y="64"/>
                  </a:lnTo>
                  <a:cubicBezTo>
                    <a:pt x="139" y="64"/>
                    <a:pt x="137" y="65"/>
                    <a:pt x="135" y="66"/>
                  </a:cubicBezTo>
                  <a:cubicBezTo>
                    <a:pt x="133" y="66"/>
                    <a:pt x="131" y="66"/>
                    <a:pt x="129" y="66"/>
                  </a:cubicBezTo>
                  <a:cubicBezTo>
                    <a:pt x="126" y="66"/>
                    <a:pt x="123" y="66"/>
                    <a:pt x="121" y="65"/>
                  </a:cubicBezTo>
                  <a:cubicBezTo>
                    <a:pt x="119" y="64"/>
                    <a:pt x="117" y="62"/>
                    <a:pt x="116" y="61"/>
                  </a:cubicBezTo>
                  <a:cubicBezTo>
                    <a:pt x="114" y="59"/>
                    <a:pt x="113" y="56"/>
                    <a:pt x="113" y="54"/>
                  </a:cubicBezTo>
                  <a:cubicBezTo>
                    <a:pt x="112" y="51"/>
                    <a:pt x="111" y="48"/>
                    <a:pt x="111" y="45"/>
                  </a:cubicBezTo>
                  <a:cubicBezTo>
                    <a:pt x="111" y="38"/>
                    <a:pt x="113" y="33"/>
                    <a:pt x="116" y="29"/>
                  </a:cubicBezTo>
                  <a:cubicBezTo>
                    <a:pt x="119" y="26"/>
                    <a:pt x="123" y="24"/>
                    <a:pt x="128" y="24"/>
                  </a:cubicBezTo>
                  <a:cubicBezTo>
                    <a:pt x="130" y="24"/>
                    <a:pt x="133" y="24"/>
                    <a:pt x="134" y="24"/>
                  </a:cubicBezTo>
                  <a:cubicBezTo>
                    <a:pt x="136" y="25"/>
                    <a:pt x="138" y="25"/>
                    <a:pt x="139" y="26"/>
                  </a:cubicBezTo>
                  <a:lnTo>
                    <a:pt x="142" y="15"/>
                  </a:lnTo>
                  <a:cubicBezTo>
                    <a:pt x="140" y="15"/>
                    <a:pt x="138" y="14"/>
                    <a:pt x="136" y="14"/>
                  </a:cubicBezTo>
                  <a:cubicBezTo>
                    <a:pt x="133" y="13"/>
                    <a:pt x="130" y="13"/>
                    <a:pt x="127" y="13"/>
                  </a:cubicBezTo>
                  <a:cubicBezTo>
                    <a:pt x="123" y="13"/>
                    <a:pt x="120" y="14"/>
                    <a:pt x="117" y="15"/>
                  </a:cubicBezTo>
                  <a:cubicBezTo>
                    <a:pt x="113" y="16"/>
                    <a:pt x="111" y="18"/>
                    <a:pt x="108" y="20"/>
                  </a:cubicBezTo>
                  <a:cubicBezTo>
                    <a:pt x="106" y="23"/>
                    <a:pt x="104" y="26"/>
                    <a:pt x="102" y="30"/>
                  </a:cubicBezTo>
                  <a:cubicBezTo>
                    <a:pt x="101" y="34"/>
                    <a:pt x="100" y="39"/>
                    <a:pt x="100" y="45"/>
                  </a:cubicBezTo>
                  <a:cubicBezTo>
                    <a:pt x="100" y="51"/>
                    <a:pt x="101" y="56"/>
                    <a:pt x="102" y="60"/>
                  </a:cubicBezTo>
                  <a:close/>
                  <a:moveTo>
                    <a:pt x="163" y="76"/>
                  </a:moveTo>
                  <a:lnTo>
                    <a:pt x="163" y="76"/>
                  </a:lnTo>
                  <a:lnTo>
                    <a:pt x="163" y="50"/>
                  </a:lnTo>
                  <a:lnTo>
                    <a:pt x="186" y="50"/>
                  </a:lnTo>
                  <a:lnTo>
                    <a:pt x="186" y="76"/>
                  </a:lnTo>
                  <a:lnTo>
                    <a:pt x="197" y="76"/>
                  </a:lnTo>
                  <a:lnTo>
                    <a:pt x="197" y="14"/>
                  </a:lnTo>
                  <a:lnTo>
                    <a:pt x="186" y="14"/>
                  </a:lnTo>
                  <a:lnTo>
                    <a:pt x="186" y="39"/>
                  </a:lnTo>
                  <a:lnTo>
                    <a:pt x="163" y="39"/>
                  </a:lnTo>
                  <a:lnTo>
                    <a:pt x="163" y="14"/>
                  </a:lnTo>
                  <a:lnTo>
                    <a:pt x="152" y="14"/>
                  </a:lnTo>
                  <a:lnTo>
                    <a:pt x="152" y="76"/>
                  </a:lnTo>
                  <a:lnTo>
                    <a:pt x="163" y="76"/>
                  </a:lnTo>
                  <a:close/>
                  <a:moveTo>
                    <a:pt x="221" y="76"/>
                  </a:moveTo>
                  <a:lnTo>
                    <a:pt x="221" y="76"/>
                  </a:lnTo>
                  <a:lnTo>
                    <a:pt x="221" y="44"/>
                  </a:lnTo>
                  <a:lnTo>
                    <a:pt x="219" y="34"/>
                  </a:lnTo>
                  <a:lnTo>
                    <a:pt x="220" y="34"/>
                  </a:lnTo>
                  <a:lnTo>
                    <a:pt x="225" y="44"/>
                  </a:lnTo>
                  <a:lnTo>
                    <a:pt x="248" y="76"/>
                  </a:lnTo>
                  <a:lnTo>
                    <a:pt x="256" y="76"/>
                  </a:lnTo>
                  <a:lnTo>
                    <a:pt x="256" y="14"/>
                  </a:lnTo>
                  <a:lnTo>
                    <a:pt x="245" y="14"/>
                  </a:lnTo>
                  <a:lnTo>
                    <a:pt x="245" y="47"/>
                  </a:lnTo>
                  <a:lnTo>
                    <a:pt x="246" y="56"/>
                  </a:lnTo>
                  <a:lnTo>
                    <a:pt x="246" y="56"/>
                  </a:lnTo>
                  <a:lnTo>
                    <a:pt x="241" y="47"/>
                  </a:lnTo>
                  <a:lnTo>
                    <a:pt x="218" y="14"/>
                  </a:lnTo>
                  <a:lnTo>
                    <a:pt x="209" y="14"/>
                  </a:lnTo>
                  <a:lnTo>
                    <a:pt x="209" y="76"/>
                  </a:lnTo>
                  <a:lnTo>
                    <a:pt x="221" y="76"/>
                  </a:lnTo>
                  <a:close/>
                  <a:moveTo>
                    <a:pt x="280" y="14"/>
                  </a:moveTo>
                  <a:lnTo>
                    <a:pt x="280" y="14"/>
                  </a:lnTo>
                  <a:lnTo>
                    <a:pt x="269" y="14"/>
                  </a:lnTo>
                  <a:lnTo>
                    <a:pt x="269" y="76"/>
                  </a:lnTo>
                  <a:lnTo>
                    <a:pt x="280" y="76"/>
                  </a:lnTo>
                  <a:lnTo>
                    <a:pt x="280" y="14"/>
                  </a:lnTo>
                  <a:close/>
                  <a:moveTo>
                    <a:pt x="297" y="76"/>
                  </a:moveTo>
                  <a:lnTo>
                    <a:pt x="297" y="76"/>
                  </a:lnTo>
                  <a:cubicBezTo>
                    <a:pt x="300" y="77"/>
                    <a:pt x="304" y="77"/>
                    <a:pt x="308" y="77"/>
                  </a:cubicBezTo>
                  <a:cubicBezTo>
                    <a:pt x="312" y="77"/>
                    <a:pt x="315" y="77"/>
                    <a:pt x="317" y="76"/>
                  </a:cubicBezTo>
                  <a:cubicBezTo>
                    <a:pt x="320" y="75"/>
                    <a:pt x="322" y="74"/>
                    <a:pt x="324" y="72"/>
                  </a:cubicBezTo>
                  <a:cubicBezTo>
                    <a:pt x="326" y="71"/>
                    <a:pt x="328" y="69"/>
                    <a:pt x="329" y="66"/>
                  </a:cubicBezTo>
                  <a:cubicBezTo>
                    <a:pt x="330" y="64"/>
                    <a:pt x="330" y="61"/>
                    <a:pt x="330" y="58"/>
                  </a:cubicBezTo>
                  <a:cubicBezTo>
                    <a:pt x="330" y="55"/>
                    <a:pt x="330" y="52"/>
                    <a:pt x="328" y="50"/>
                  </a:cubicBezTo>
                  <a:cubicBezTo>
                    <a:pt x="327" y="48"/>
                    <a:pt x="326" y="46"/>
                    <a:pt x="324" y="44"/>
                  </a:cubicBezTo>
                  <a:cubicBezTo>
                    <a:pt x="322" y="43"/>
                    <a:pt x="320" y="42"/>
                    <a:pt x="317" y="41"/>
                  </a:cubicBezTo>
                  <a:cubicBezTo>
                    <a:pt x="315" y="40"/>
                    <a:pt x="313" y="38"/>
                    <a:pt x="311" y="38"/>
                  </a:cubicBezTo>
                  <a:cubicBezTo>
                    <a:pt x="309" y="37"/>
                    <a:pt x="307" y="35"/>
                    <a:pt x="305" y="34"/>
                  </a:cubicBezTo>
                  <a:cubicBezTo>
                    <a:pt x="304" y="33"/>
                    <a:pt x="303" y="32"/>
                    <a:pt x="303" y="30"/>
                  </a:cubicBezTo>
                  <a:cubicBezTo>
                    <a:pt x="303" y="28"/>
                    <a:pt x="304" y="27"/>
                    <a:pt x="305" y="26"/>
                  </a:cubicBezTo>
                  <a:cubicBezTo>
                    <a:pt x="307" y="24"/>
                    <a:pt x="309" y="24"/>
                    <a:pt x="312" y="24"/>
                  </a:cubicBezTo>
                  <a:cubicBezTo>
                    <a:pt x="315" y="24"/>
                    <a:pt x="317" y="24"/>
                    <a:pt x="320" y="25"/>
                  </a:cubicBezTo>
                  <a:cubicBezTo>
                    <a:pt x="322" y="26"/>
                    <a:pt x="324" y="26"/>
                    <a:pt x="325" y="27"/>
                  </a:cubicBezTo>
                  <a:lnTo>
                    <a:pt x="329" y="17"/>
                  </a:lnTo>
                  <a:cubicBezTo>
                    <a:pt x="327" y="16"/>
                    <a:pt x="324" y="15"/>
                    <a:pt x="321" y="14"/>
                  </a:cubicBezTo>
                  <a:cubicBezTo>
                    <a:pt x="318" y="13"/>
                    <a:pt x="315" y="13"/>
                    <a:pt x="312" y="13"/>
                  </a:cubicBezTo>
                  <a:cubicBezTo>
                    <a:pt x="309" y="13"/>
                    <a:pt x="306" y="13"/>
                    <a:pt x="303" y="14"/>
                  </a:cubicBezTo>
                  <a:cubicBezTo>
                    <a:pt x="301" y="15"/>
                    <a:pt x="299" y="16"/>
                    <a:pt x="297" y="17"/>
                  </a:cubicBezTo>
                  <a:cubicBezTo>
                    <a:pt x="295" y="19"/>
                    <a:pt x="294" y="21"/>
                    <a:pt x="293" y="23"/>
                  </a:cubicBezTo>
                  <a:cubicBezTo>
                    <a:pt x="292" y="25"/>
                    <a:pt x="291" y="28"/>
                    <a:pt x="291" y="31"/>
                  </a:cubicBezTo>
                  <a:cubicBezTo>
                    <a:pt x="291" y="34"/>
                    <a:pt x="292" y="37"/>
                    <a:pt x="294" y="39"/>
                  </a:cubicBezTo>
                  <a:cubicBezTo>
                    <a:pt x="295" y="42"/>
                    <a:pt x="297" y="43"/>
                    <a:pt x="299" y="45"/>
                  </a:cubicBezTo>
                  <a:cubicBezTo>
                    <a:pt x="301" y="46"/>
                    <a:pt x="303" y="48"/>
                    <a:pt x="305" y="49"/>
                  </a:cubicBezTo>
                  <a:cubicBezTo>
                    <a:pt x="308" y="50"/>
                    <a:pt x="310" y="51"/>
                    <a:pt x="312" y="52"/>
                  </a:cubicBezTo>
                  <a:cubicBezTo>
                    <a:pt x="314" y="53"/>
                    <a:pt x="316" y="54"/>
                    <a:pt x="317" y="55"/>
                  </a:cubicBezTo>
                  <a:cubicBezTo>
                    <a:pt x="318" y="56"/>
                    <a:pt x="319" y="57"/>
                    <a:pt x="319" y="59"/>
                  </a:cubicBezTo>
                  <a:cubicBezTo>
                    <a:pt x="319" y="62"/>
                    <a:pt x="318" y="63"/>
                    <a:pt x="316" y="65"/>
                  </a:cubicBezTo>
                  <a:cubicBezTo>
                    <a:pt x="314" y="66"/>
                    <a:pt x="311" y="66"/>
                    <a:pt x="308" y="66"/>
                  </a:cubicBezTo>
                  <a:cubicBezTo>
                    <a:pt x="306" y="66"/>
                    <a:pt x="305" y="66"/>
                    <a:pt x="304" y="66"/>
                  </a:cubicBezTo>
                  <a:cubicBezTo>
                    <a:pt x="302" y="66"/>
                    <a:pt x="301" y="66"/>
                    <a:pt x="300" y="65"/>
                  </a:cubicBezTo>
                  <a:cubicBezTo>
                    <a:pt x="298" y="65"/>
                    <a:pt x="297" y="64"/>
                    <a:pt x="296" y="64"/>
                  </a:cubicBezTo>
                  <a:cubicBezTo>
                    <a:pt x="295" y="64"/>
                    <a:pt x="294" y="63"/>
                    <a:pt x="294" y="63"/>
                  </a:cubicBezTo>
                  <a:lnTo>
                    <a:pt x="290" y="73"/>
                  </a:lnTo>
                  <a:cubicBezTo>
                    <a:pt x="291" y="74"/>
                    <a:pt x="294" y="75"/>
                    <a:pt x="297" y="76"/>
                  </a:cubicBezTo>
                  <a:close/>
                  <a:moveTo>
                    <a:pt x="340" y="60"/>
                  </a:moveTo>
                  <a:lnTo>
                    <a:pt x="340" y="60"/>
                  </a:lnTo>
                  <a:cubicBezTo>
                    <a:pt x="341" y="64"/>
                    <a:pt x="343" y="67"/>
                    <a:pt x="346" y="70"/>
                  </a:cubicBezTo>
                  <a:cubicBezTo>
                    <a:pt x="348" y="72"/>
                    <a:pt x="351" y="74"/>
                    <a:pt x="354" y="75"/>
                  </a:cubicBezTo>
                  <a:cubicBezTo>
                    <a:pt x="357" y="77"/>
                    <a:pt x="361" y="77"/>
                    <a:pt x="364" y="77"/>
                  </a:cubicBezTo>
                  <a:cubicBezTo>
                    <a:pt x="367" y="77"/>
                    <a:pt x="370" y="77"/>
                    <a:pt x="373" y="76"/>
                  </a:cubicBezTo>
                  <a:cubicBezTo>
                    <a:pt x="376" y="76"/>
                    <a:pt x="379" y="75"/>
                    <a:pt x="380" y="73"/>
                  </a:cubicBezTo>
                  <a:lnTo>
                    <a:pt x="378" y="64"/>
                  </a:lnTo>
                  <a:cubicBezTo>
                    <a:pt x="377" y="64"/>
                    <a:pt x="375" y="65"/>
                    <a:pt x="373" y="66"/>
                  </a:cubicBezTo>
                  <a:cubicBezTo>
                    <a:pt x="371" y="66"/>
                    <a:pt x="369" y="66"/>
                    <a:pt x="367" y="66"/>
                  </a:cubicBezTo>
                  <a:cubicBezTo>
                    <a:pt x="364" y="66"/>
                    <a:pt x="361" y="66"/>
                    <a:pt x="359" y="65"/>
                  </a:cubicBezTo>
                  <a:cubicBezTo>
                    <a:pt x="357" y="64"/>
                    <a:pt x="355" y="62"/>
                    <a:pt x="354" y="61"/>
                  </a:cubicBezTo>
                  <a:cubicBezTo>
                    <a:pt x="352" y="59"/>
                    <a:pt x="351" y="56"/>
                    <a:pt x="351" y="54"/>
                  </a:cubicBezTo>
                  <a:cubicBezTo>
                    <a:pt x="350" y="51"/>
                    <a:pt x="350" y="48"/>
                    <a:pt x="350" y="45"/>
                  </a:cubicBezTo>
                  <a:cubicBezTo>
                    <a:pt x="350" y="38"/>
                    <a:pt x="351" y="33"/>
                    <a:pt x="354" y="29"/>
                  </a:cubicBezTo>
                  <a:cubicBezTo>
                    <a:pt x="357" y="26"/>
                    <a:pt x="361" y="24"/>
                    <a:pt x="366" y="24"/>
                  </a:cubicBezTo>
                  <a:cubicBezTo>
                    <a:pt x="368" y="24"/>
                    <a:pt x="371" y="24"/>
                    <a:pt x="372" y="24"/>
                  </a:cubicBezTo>
                  <a:cubicBezTo>
                    <a:pt x="374" y="25"/>
                    <a:pt x="376" y="25"/>
                    <a:pt x="377" y="26"/>
                  </a:cubicBezTo>
                  <a:lnTo>
                    <a:pt x="380" y="15"/>
                  </a:lnTo>
                  <a:cubicBezTo>
                    <a:pt x="378" y="15"/>
                    <a:pt x="376" y="14"/>
                    <a:pt x="374" y="14"/>
                  </a:cubicBezTo>
                  <a:cubicBezTo>
                    <a:pt x="371" y="13"/>
                    <a:pt x="368" y="13"/>
                    <a:pt x="365" y="13"/>
                  </a:cubicBezTo>
                  <a:cubicBezTo>
                    <a:pt x="361" y="13"/>
                    <a:pt x="358" y="14"/>
                    <a:pt x="355" y="15"/>
                  </a:cubicBezTo>
                  <a:cubicBezTo>
                    <a:pt x="351" y="16"/>
                    <a:pt x="349" y="18"/>
                    <a:pt x="346" y="20"/>
                  </a:cubicBezTo>
                  <a:cubicBezTo>
                    <a:pt x="344" y="23"/>
                    <a:pt x="342" y="26"/>
                    <a:pt x="340" y="30"/>
                  </a:cubicBezTo>
                  <a:cubicBezTo>
                    <a:pt x="339" y="34"/>
                    <a:pt x="338" y="39"/>
                    <a:pt x="338" y="45"/>
                  </a:cubicBezTo>
                  <a:cubicBezTo>
                    <a:pt x="338" y="51"/>
                    <a:pt x="339" y="56"/>
                    <a:pt x="340" y="60"/>
                  </a:cubicBezTo>
                  <a:close/>
                  <a:moveTo>
                    <a:pt x="401" y="76"/>
                  </a:moveTo>
                  <a:lnTo>
                    <a:pt x="401" y="76"/>
                  </a:lnTo>
                  <a:lnTo>
                    <a:pt x="401" y="50"/>
                  </a:lnTo>
                  <a:lnTo>
                    <a:pt x="424" y="50"/>
                  </a:lnTo>
                  <a:lnTo>
                    <a:pt x="424" y="76"/>
                  </a:lnTo>
                  <a:lnTo>
                    <a:pt x="435" y="76"/>
                  </a:lnTo>
                  <a:lnTo>
                    <a:pt x="435" y="14"/>
                  </a:lnTo>
                  <a:lnTo>
                    <a:pt x="424" y="14"/>
                  </a:lnTo>
                  <a:lnTo>
                    <a:pt x="424" y="39"/>
                  </a:lnTo>
                  <a:lnTo>
                    <a:pt x="401" y="39"/>
                  </a:lnTo>
                  <a:lnTo>
                    <a:pt x="401" y="14"/>
                  </a:lnTo>
                  <a:lnTo>
                    <a:pt x="390" y="14"/>
                  </a:lnTo>
                  <a:lnTo>
                    <a:pt x="390" y="76"/>
                  </a:lnTo>
                  <a:lnTo>
                    <a:pt x="401" y="76"/>
                  </a:lnTo>
                  <a:close/>
                  <a:moveTo>
                    <a:pt x="484" y="76"/>
                  </a:moveTo>
                  <a:lnTo>
                    <a:pt x="484" y="76"/>
                  </a:lnTo>
                  <a:lnTo>
                    <a:pt x="484" y="65"/>
                  </a:lnTo>
                  <a:lnTo>
                    <a:pt x="459" y="65"/>
                  </a:lnTo>
                  <a:lnTo>
                    <a:pt x="459" y="50"/>
                  </a:lnTo>
                  <a:lnTo>
                    <a:pt x="482" y="50"/>
                  </a:lnTo>
                  <a:lnTo>
                    <a:pt x="482" y="39"/>
                  </a:lnTo>
                  <a:lnTo>
                    <a:pt x="459" y="39"/>
                  </a:lnTo>
                  <a:lnTo>
                    <a:pt x="459" y="25"/>
                  </a:lnTo>
                  <a:lnTo>
                    <a:pt x="484" y="25"/>
                  </a:lnTo>
                  <a:lnTo>
                    <a:pt x="484" y="14"/>
                  </a:lnTo>
                  <a:lnTo>
                    <a:pt x="447" y="14"/>
                  </a:lnTo>
                  <a:lnTo>
                    <a:pt x="447" y="76"/>
                  </a:lnTo>
                  <a:lnTo>
                    <a:pt x="484" y="76"/>
                  </a:lnTo>
                  <a:close/>
                  <a:moveTo>
                    <a:pt x="539" y="77"/>
                  </a:moveTo>
                  <a:lnTo>
                    <a:pt x="539" y="77"/>
                  </a:lnTo>
                  <a:cubicBezTo>
                    <a:pt x="542" y="77"/>
                    <a:pt x="545" y="77"/>
                    <a:pt x="548" y="76"/>
                  </a:cubicBezTo>
                  <a:cubicBezTo>
                    <a:pt x="551" y="75"/>
                    <a:pt x="553" y="73"/>
                    <a:pt x="555" y="72"/>
                  </a:cubicBezTo>
                  <a:cubicBezTo>
                    <a:pt x="557" y="70"/>
                    <a:pt x="558" y="67"/>
                    <a:pt x="559" y="64"/>
                  </a:cubicBezTo>
                  <a:cubicBezTo>
                    <a:pt x="560" y="62"/>
                    <a:pt x="561" y="58"/>
                    <a:pt x="561" y="54"/>
                  </a:cubicBezTo>
                  <a:lnTo>
                    <a:pt x="561" y="14"/>
                  </a:lnTo>
                  <a:lnTo>
                    <a:pt x="549" y="14"/>
                  </a:lnTo>
                  <a:lnTo>
                    <a:pt x="549" y="53"/>
                  </a:lnTo>
                  <a:cubicBezTo>
                    <a:pt x="549" y="58"/>
                    <a:pt x="548" y="61"/>
                    <a:pt x="547" y="63"/>
                  </a:cubicBezTo>
                  <a:cubicBezTo>
                    <a:pt x="545" y="65"/>
                    <a:pt x="542" y="66"/>
                    <a:pt x="539" y="66"/>
                  </a:cubicBezTo>
                  <a:cubicBezTo>
                    <a:pt x="537" y="66"/>
                    <a:pt x="535" y="66"/>
                    <a:pt x="534" y="66"/>
                  </a:cubicBezTo>
                  <a:cubicBezTo>
                    <a:pt x="532" y="65"/>
                    <a:pt x="531" y="64"/>
                    <a:pt x="530" y="63"/>
                  </a:cubicBezTo>
                  <a:cubicBezTo>
                    <a:pt x="529" y="62"/>
                    <a:pt x="529" y="61"/>
                    <a:pt x="528" y="59"/>
                  </a:cubicBezTo>
                  <a:cubicBezTo>
                    <a:pt x="528" y="58"/>
                    <a:pt x="528" y="56"/>
                    <a:pt x="528" y="53"/>
                  </a:cubicBezTo>
                  <a:lnTo>
                    <a:pt x="528" y="14"/>
                  </a:lnTo>
                  <a:lnTo>
                    <a:pt x="516" y="14"/>
                  </a:lnTo>
                  <a:lnTo>
                    <a:pt x="516" y="56"/>
                  </a:lnTo>
                  <a:cubicBezTo>
                    <a:pt x="516" y="70"/>
                    <a:pt x="524" y="77"/>
                    <a:pt x="539" y="77"/>
                  </a:cubicBezTo>
                  <a:close/>
                  <a:moveTo>
                    <a:pt x="583" y="76"/>
                  </a:moveTo>
                  <a:lnTo>
                    <a:pt x="583" y="76"/>
                  </a:lnTo>
                  <a:lnTo>
                    <a:pt x="583" y="44"/>
                  </a:lnTo>
                  <a:lnTo>
                    <a:pt x="582" y="34"/>
                  </a:lnTo>
                  <a:lnTo>
                    <a:pt x="582" y="34"/>
                  </a:lnTo>
                  <a:lnTo>
                    <a:pt x="587" y="44"/>
                  </a:lnTo>
                  <a:lnTo>
                    <a:pt x="610" y="76"/>
                  </a:lnTo>
                  <a:lnTo>
                    <a:pt x="619" y="76"/>
                  </a:lnTo>
                  <a:lnTo>
                    <a:pt x="619" y="14"/>
                  </a:lnTo>
                  <a:lnTo>
                    <a:pt x="608" y="14"/>
                  </a:lnTo>
                  <a:lnTo>
                    <a:pt x="608" y="47"/>
                  </a:lnTo>
                  <a:lnTo>
                    <a:pt x="609" y="56"/>
                  </a:lnTo>
                  <a:lnTo>
                    <a:pt x="609" y="56"/>
                  </a:lnTo>
                  <a:lnTo>
                    <a:pt x="604" y="47"/>
                  </a:lnTo>
                  <a:lnTo>
                    <a:pt x="581" y="14"/>
                  </a:lnTo>
                  <a:lnTo>
                    <a:pt x="572" y="14"/>
                  </a:lnTo>
                  <a:lnTo>
                    <a:pt x="572" y="76"/>
                  </a:lnTo>
                  <a:lnTo>
                    <a:pt x="583" y="76"/>
                  </a:lnTo>
                  <a:close/>
                  <a:moveTo>
                    <a:pt x="643" y="14"/>
                  </a:moveTo>
                  <a:lnTo>
                    <a:pt x="643" y="14"/>
                  </a:lnTo>
                  <a:lnTo>
                    <a:pt x="631" y="14"/>
                  </a:lnTo>
                  <a:lnTo>
                    <a:pt x="631" y="76"/>
                  </a:lnTo>
                  <a:lnTo>
                    <a:pt x="643" y="76"/>
                  </a:lnTo>
                  <a:lnTo>
                    <a:pt x="643" y="14"/>
                  </a:lnTo>
                  <a:close/>
                  <a:moveTo>
                    <a:pt x="672" y="76"/>
                  </a:moveTo>
                  <a:lnTo>
                    <a:pt x="672" y="76"/>
                  </a:lnTo>
                  <a:lnTo>
                    <a:pt x="680" y="76"/>
                  </a:lnTo>
                  <a:lnTo>
                    <a:pt x="703" y="14"/>
                  </a:lnTo>
                  <a:lnTo>
                    <a:pt x="691" y="14"/>
                  </a:lnTo>
                  <a:lnTo>
                    <a:pt x="680" y="50"/>
                  </a:lnTo>
                  <a:lnTo>
                    <a:pt x="678" y="61"/>
                  </a:lnTo>
                  <a:lnTo>
                    <a:pt x="677" y="61"/>
                  </a:lnTo>
                  <a:lnTo>
                    <a:pt x="676" y="50"/>
                  </a:lnTo>
                  <a:lnTo>
                    <a:pt x="664" y="14"/>
                  </a:lnTo>
                  <a:lnTo>
                    <a:pt x="650" y="14"/>
                  </a:lnTo>
                  <a:lnTo>
                    <a:pt x="672" y="76"/>
                  </a:lnTo>
                  <a:close/>
                  <a:moveTo>
                    <a:pt x="746" y="76"/>
                  </a:moveTo>
                  <a:lnTo>
                    <a:pt x="746" y="76"/>
                  </a:lnTo>
                  <a:lnTo>
                    <a:pt x="746" y="65"/>
                  </a:lnTo>
                  <a:lnTo>
                    <a:pt x="720" y="65"/>
                  </a:lnTo>
                  <a:lnTo>
                    <a:pt x="720" y="50"/>
                  </a:lnTo>
                  <a:lnTo>
                    <a:pt x="743" y="50"/>
                  </a:lnTo>
                  <a:lnTo>
                    <a:pt x="743" y="39"/>
                  </a:lnTo>
                  <a:lnTo>
                    <a:pt x="720" y="39"/>
                  </a:lnTo>
                  <a:lnTo>
                    <a:pt x="720" y="25"/>
                  </a:lnTo>
                  <a:lnTo>
                    <a:pt x="746" y="25"/>
                  </a:lnTo>
                  <a:lnTo>
                    <a:pt x="746" y="14"/>
                  </a:lnTo>
                  <a:lnTo>
                    <a:pt x="709" y="14"/>
                  </a:lnTo>
                  <a:lnTo>
                    <a:pt x="709" y="76"/>
                  </a:lnTo>
                  <a:lnTo>
                    <a:pt x="746" y="76"/>
                  </a:lnTo>
                  <a:close/>
                  <a:moveTo>
                    <a:pt x="767" y="76"/>
                  </a:moveTo>
                  <a:lnTo>
                    <a:pt x="767" y="76"/>
                  </a:lnTo>
                  <a:lnTo>
                    <a:pt x="767" y="51"/>
                  </a:lnTo>
                  <a:lnTo>
                    <a:pt x="773" y="52"/>
                  </a:lnTo>
                  <a:lnTo>
                    <a:pt x="787" y="76"/>
                  </a:lnTo>
                  <a:lnTo>
                    <a:pt x="801" y="76"/>
                  </a:lnTo>
                  <a:lnTo>
                    <a:pt x="787" y="53"/>
                  </a:lnTo>
                  <a:lnTo>
                    <a:pt x="783" y="50"/>
                  </a:lnTo>
                  <a:cubicBezTo>
                    <a:pt x="786" y="48"/>
                    <a:pt x="789" y="46"/>
                    <a:pt x="791" y="43"/>
                  </a:cubicBezTo>
                  <a:cubicBezTo>
                    <a:pt x="793" y="40"/>
                    <a:pt x="794" y="36"/>
                    <a:pt x="794" y="31"/>
                  </a:cubicBezTo>
                  <a:cubicBezTo>
                    <a:pt x="794" y="27"/>
                    <a:pt x="794" y="25"/>
                    <a:pt x="793" y="22"/>
                  </a:cubicBezTo>
                  <a:cubicBezTo>
                    <a:pt x="791" y="20"/>
                    <a:pt x="790" y="18"/>
                    <a:pt x="788" y="17"/>
                  </a:cubicBezTo>
                  <a:cubicBezTo>
                    <a:pt x="785" y="16"/>
                    <a:pt x="783" y="15"/>
                    <a:pt x="780" y="14"/>
                  </a:cubicBezTo>
                  <a:cubicBezTo>
                    <a:pt x="778" y="14"/>
                    <a:pt x="775" y="13"/>
                    <a:pt x="772" y="13"/>
                  </a:cubicBezTo>
                  <a:cubicBezTo>
                    <a:pt x="771" y="13"/>
                    <a:pt x="770" y="13"/>
                    <a:pt x="768" y="14"/>
                  </a:cubicBezTo>
                  <a:cubicBezTo>
                    <a:pt x="767" y="14"/>
                    <a:pt x="766" y="14"/>
                    <a:pt x="764" y="14"/>
                  </a:cubicBezTo>
                  <a:cubicBezTo>
                    <a:pt x="763" y="14"/>
                    <a:pt x="761" y="14"/>
                    <a:pt x="760" y="14"/>
                  </a:cubicBezTo>
                  <a:cubicBezTo>
                    <a:pt x="758" y="15"/>
                    <a:pt x="757" y="15"/>
                    <a:pt x="755" y="15"/>
                  </a:cubicBezTo>
                  <a:lnTo>
                    <a:pt x="755" y="76"/>
                  </a:lnTo>
                  <a:lnTo>
                    <a:pt x="767" y="76"/>
                  </a:lnTo>
                  <a:close/>
                  <a:moveTo>
                    <a:pt x="767" y="25"/>
                  </a:moveTo>
                  <a:lnTo>
                    <a:pt x="767" y="25"/>
                  </a:lnTo>
                  <a:cubicBezTo>
                    <a:pt x="767" y="24"/>
                    <a:pt x="768" y="24"/>
                    <a:pt x="770" y="24"/>
                  </a:cubicBezTo>
                  <a:cubicBezTo>
                    <a:pt x="771" y="24"/>
                    <a:pt x="772" y="24"/>
                    <a:pt x="773" y="24"/>
                  </a:cubicBezTo>
                  <a:cubicBezTo>
                    <a:pt x="776" y="24"/>
                    <a:pt x="779" y="25"/>
                    <a:pt x="781" y="26"/>
                  </a:cubicBezTo>
                  <a:cubicBezTo>
                    <a:pt x="782" y="28"/>
                    <a:pt x="783" y="30"/>
                    <a:pt x="783" y="33"/>
                  </a:cubicBezTo>
                  <a:cubicBezTo>
                    <a:pt x="783" y="36"/>
                    <a:pt x="782" y="39"/>
                    <a:pt x="780" y="40"/>
                  </a:cubicBezTo>
                  <a:cubicBezTo>
                    <a:pt x="778" y="42"/>
                    <a:pt x="775" y="43"/>
                    <a:pt x="772" y="43"/>
                  </a:cubicBezTo>
                  <a:lnTo>
                    <a:pt x="767" y="43"/>
                  </a:lnTo>
                  <a:lnTo>
                    <a:pt x="767" y="25"/>
                  </a:lnTo>
                  <a:close/>
                  <a:moveTo>
                    <a:pt x="813" y="76"/>
                  </a:moveTo>
                  <a:lnTo>
                    <a:pt x="813" y="76"/>
                  </a:lnTo>
                  <a:cubicBezTo>
                    <a:pt x="816" y="77"/>
                    <a:pt x="820" y="77"/>
                    <a:pt x="824" y="77"/>
                  </a:cubicBezTo>
                  <a:cubicBezTo>
                    <a:pt x="827" y="77"/>
                    <a:pt x="830" y="77"/>
                    <a:pt x="833" y="76"/>
                  </a:cubicBezTo>
                  <a:cubicBezTo>
                    <a:pt x="836" y="75"/>
                    <a:pt x="838" y="74"/>
                    <a:pt x="840" y="72"/>
                  </a:cubicBezTo>
                  <a:cubicBezTo>
                    <a:pt x="842" y="71"/>
                    <a:pt x="843" y="69"/>
                    <a:pt x="845" y="66"/>
                  </a:cubicBezTo>
                  <a:cubicBezTo>
                    <a:pt x="846" y="64"/>
                    <a:pt x="846" y="61"/>
                    <a:pt x="846" y="58"/>
                  </a:cubicBezTo>
                  <a:cubicBezTo>
                    <a:pt x="846" y="55"/>
                    <a:pt x="846" y="52"/>
                    <a:pt x="844" y="50"/>
                  </a:cubicBezTo>
                  <a:cubicBezTo>
                    <a:pt x="843" y="48"/>
                    <a:pt x="842" y="46"/>
                    <a:pt x="840" y="44"/>
                  </a:cubicBezTo>
                  <a:cubicBezTo>
                    <a:pt x="838" y="43"/>
                    <a:pt x="836" y="42"/>
                    <a:pt x="833" y="41"/>
                  </a:cubicBezTo>
                  <a:cubicBezTo>
                    <a:pt x="831" y="40"/>
                    <a:pt x="829" y="38"/>
                    <a:pt x="827" y="38"/>
                  </a:cubicBezTo>
                  <a:cubicBezTo>
                    <a:pt x="824" y="37"/>
                    <a:pt x="823" y="35"/>
                    <a:pt x="821" y="34"/>
                  </a:cubicBezTo>
                  <a:cubicBezTo>
                    <a:pt x="819" y="33"/>
                    <a:pt x="819" y="32"/>
                    <a:pt x="819" y="30"/>
                  </a:cubicBezTo>
                  <a:cubicBezTo>
                    <a:pt x="819" y="28"/>
                    <a:pt x="819" y="27"/>
                    <a:pt x="821" y="26"/>
                  </a:cubicBezTo>
                  <a:cubicBezTo>
                    <a:pt x="822" y="24"/>
                    <a:pt x="825" y="24"/>
                    <a:pt x="827" y="24"/>
                  </a:cubicBezTo>
                  <a:cubicBezTo>
                    <a:pt x="830" y="24"/>
                    <a:pt x="833" y="24"/>
                    <a:pt x="836" y="25"/>
                  </a:cubicBezTo>
                  <a:cubicBezTo>
                    <a:pt x="838" y="26"/>
                    <a:pt x="840" y="26"/>
                    <a:pt x="841" y="27"/>
                  </a:cubicBezTo>
                  <a:lnTo>
                    <a:pt x="845" y="17"/>
                  </a:lnTo>
                  <a:cubicBezTo>
                    <a:pt x="843" y="16"/>
                    <a:pt x="840" y="15"/>
                    <a:pt x="837" y="14"/>
                  </a:cubicBezTo>
                  <a:cubicBezTo>
                    <a:pt x="834" y="13"/>
                    <a:pt x="831" y="13"/>
                    <a:pt x="827" y="13"/>
                  </a:cubicBezTo>
                  <a:cubicBezTo>
                    <a:pt x="824" y="13"/>
                    <a:pt x="822" y="13"/>
                    <a:pt x="819" y="14"/>
                  </a:cubicBezTo>
                  <a:cubicBezTo>
                    <a:pt x="817" y="15"/>
                    <a:pt x="815" y="16"/>
                    <a:pt x="813" y="17"/>
                  </a:cubicBezTo>
                  <a:cubicBezTo>
                    <a:pt x="811" y="19"/>
                    <a:pt x="810" y="21"/>
                    <a:pt x="809" y="23"/>
                  </a:cubicBezTo>
                  <a:cubicBezTo>
                    <a:pt x="808" y="25"/>
                    <a:pt x="807" y="28"/>
                    <a:pt x="807" y="31"/>
                  </a:cubicBezTo>
                  <a:cubicBezTo>
                    <a:pt x="807" y="34"/>
                    <a:pt x="808" y="37"/>
                    <a:pt x="809" y="39"/>
                  </a:cubicBezTo>
                  <a:cubicBezTo>
                    <a:pt x="811" y="42"/>
                    <a:pt x="812" y="43"/>
                    <a:pt x="815" y="45"/>
                  </a:cubicBezTo>
                  <a:cubicBezTo>
                    <a:pt x="817" y="46"/>
                    <a:pt x="819" y="48"/>
                    <a:pt x="821" y="49"/>
                  </a:cubicBezTo>
                  <a:cubicBezTo>
                    <a:pt x="824" y="50"/>
                    <a:pt x="826" y="51"/>
                    <a:pt x="828" y="52"/>
                  </a:cubicBezTo>
                  <a:cubicBezTo>
                    <a:pt x="830" y="53"/>
                    <a:pt x="832" y="54"/>
                    <a:pt x="833" y="55"/>
                  </a:cubicBezTo>
                  <a:cubicBezTo>
                    <a:pt x="834" y="56"/>
                    <a:pt x="835" y="57"/>
                    <a:pt x="835" y="59"/>
                  </a:cubicBezTo>
                  <a:cubicBezTo>
                    <a:pt x="835" y="62"/>
                    <a:pt x="834" y="63"/>
                    <a:pt x="832" y="65"/>
                  </a:cubicBezTo>
                  <a:cubicBezTo>
                    <a:pt x="830" y="66"/>
                    <a:pt x="827" y="66"/>
                    <a:pt x="824" y="66"/>
                  </a:cubicBezTo>
                  <a:cubicBezTo>
                    <a:pt x="822" y="66"/>
                    <a:pt x="821" y="66"/>
                    <a:pt x="819" y="66"/>
                  </a:cubicBezTo>
                  <a:cubicBezTo>
                    <a:pt x="818" y="66"/>
                    <a:pt x="817" y="66"/>
                    <a:pt x="815" y="65"/>
                  </a:cubicBezTo>
                  <a:cubicBezTo>
                    <a:pt x="814" y="65"/>
                    <a:pt x="813" y="64"/>
                    <a:pt x="812" y="64"/>
                  </a:cubicBezTo>
                  <a:cubicBezTo>
                    <a:pt x="811" y="64"/>
                    <a:pt x="810" y="63"/>
                    <a:pt x="810" y="63"/>
                  </a:cubicBezTo>
                  <a:lnTo>
                    <a:pt x="806" y="73"/>
                  </a:lnTo>
                  <a:cubicBezTo>
                    <a:pt x="807" y="74"/>
                    <a:pt x="810" y="75"/>
                    <a:pt x="813" y="76"/>
                  </a:cubicBezTo>
                  <a:close/>
                  <a:moveTo>
                    <a:pt x="868" y="14"/>
                  </a:moveTo>
                  <a:lnTo>
                    <a:pt x="868" y="14"/>
                  </a:lnTo>
                  <a:lnTo>
                    <a:pt x="857" y="14"/>
                  </a:lnTo>
                  <a:lnTo>
                    <a:pt x="857" y="76"/>
                  </a:lnTo>
                  <a:lnTo>
                    <a:pt x="868" y="76"/>
                  </a:lnTo>
                  <a:lnTo>
                    <a:pt x="868" y="14"/>
                  </a:lnTo>
                  <a:close/>
                  <a:moveTo>
                    <a:pt x="895" y="25"/>
                  </a:moveTo>
                  <a:lnTo>
                    <a:pt x="895" y="25"/>
                  </a:lnTo>
                  <a:lnTo>
                    <a:pt x="895" y="76"/>
                  </a:lnTo>
                  <a:lnTo>
                    <a:pt x="906" y="76"/>
                  </a:lnTo>
                  <a:lnTo>
                    <a:pt x="906" y="25"/>
                  </a:lnTo>
                  <a:lnTo>
                    <a:pt x="925" y="25"/>
                  </a:lnTo>
                  <a:lnTo>
                    <a:pt x="925" y="14"/>
                  </a:lnTo>
                  <a:lnTo>
                    <a:pt x="876" y="14"/>
                  </a:lnTo>
                  <a:lnTo>
                    <a:pt x="876" y="25"/>
                  </a:lnTo>
                  <a:lnTo>
                    <a:pt x="895" y="25"/>
                  </a:lnTo>
                  <a:close/>
                  <a:moveTo>
                    <a:pt x="935" y="76"/>
                  </a:moveTo>
                  <a:lnTo>
                    <a:pt x="935" y="76"/>
                  </a:lnTo>
                  <a:lnTo>
                    <a:pt x="940" y="63"/>
                  </a:lnTo>
                  <a:lnTo>
                    <a:pt x="960" y="63"/>
                  </a:lnTo>
                  <a:lnTo>
                    <a:pt x="964" y="76"/>
                  </a:lnTo>
                  <a:lnTo>
                    <a:pt x="975" y="76"/>
                  </a:lnTo>
                  <a:lnTo>
                    <a:pt x="953" y="14"/>
                  </a:lnTo>
                  <a:lnTo>
                    <a:pt x="945" y="14"/>
                  </a:lnTo>
                  <a:lnTo>
                    <a:pt x="923" y="76"/>
                  </a:lnTo>
                  <a:lnTo>
                    <a:pt x="935" y="76"/>
                  </a:lnTo>
                  <a:close/>
                  <a:moveTo>
                    <a:pt x="948" y="39"/>
                  </a:moveTo>
                  <a:lnTo>
                    <a:pt x="948" y="39"/>
                  </a:lnTo>
                  <a:lnTo>
                    <a:pt x="949" y="29"/>
                  </a:lnTo>
                  <a:lnTo>
                    <a:pt x="950" y="29"/>
                  </a:lnTo>
                  <a:lnTo>
                    <a:pt x="952" y="39"/>
                  </a:lnTo>
                  <a:lnTo>
                    <a:pt x="956" y="53"/>
                  </a:lnTo>
                  <a:lnTo>
                    <a:pt x="943" y="53"/>
                  </a:lnTo>
                  <a:lnTo>
                    <a:pt x="948" y="39"/>
                  </a:lnTo>
                  <a:close/>
                  <a:moveTo>
                    <a:pt x="936" y="9"/>
                  </a:moveTo>
                  <a:lnTo>
                    <a:pt x="936" y="9"/>
                  </a:lnTo>
                  <a:cubicBezTo>
                    <a:pt x="937" y="10"/>
                    <a:pt x="939" y="11"/>
                    <a:pt x="941" y="11"/>
                  </a:cubicBezTo>
                  <a:cubicBezTo>
                    <a:pt x="943" y="11"/>
                    <a:pt x="945" y="10"/>
                    <a:pt x="946" y="9"/>
                  </a:cubicBezTo>
                  <a:cubicBezTo>
                    <a:pt x="947" y="8"/>
                    <a:pt x="948" y="7"/>
                    <a:pt x="948" y="5"/>
                  </a:cubicBezTo>
                  <a:cubicBezTo>
                    <a:pt x="948" y="4"/>
                    <a:pt x="947" y="2"/>
                    <a:pt x="946" y="1"/>
                  </a:cubicBezTo>
                  <a:cubicBezTo>
                    <a:pt x="945" y="0"/>
                    <a:pt x="943" y="0"/>
                    <a:pt x="941" y="0"/>
                  </a:cubicBezTo>
                  <a:cubicBezTo>
                    <a:pt x="939" y="0"/>
                    <a:pt x="937" y="0"/>
                    <a:pt x="936" y="1"/>
                  </a:cubicBezTo>
                  <a:cubicBezTo>
                    <a:pt x="935" y="2"/>
                    <a:pt x="934" y="4"/>
                    <a:pt x="934" y="5"/>
                  </a:cubicBezTo>
                  <a:cubicBezTo>
                    <a:pt x="934" y="7"/>
                    <a:pt x="935" y="8"/>
                    <a:pt x="936" y="9"/>
                  </a:cubicBezTo>
                  <a:close/>
                  <a:moveTo>
                    <a:pt x="955" y="9"/>
                  </a:moveTo>
                  <a:lnTo>
                    <a:pt x="955" y="9"/>
                  </a:lnTo>
                  <a:cubicBezTo>
                    <a:pt x="956" y="10"/>
                    <a:pt x="957" y="11"/>
                    <a:pt x="960" y="11"/>
                  </a:cubicBezTo>
                  <a:cubicBezTo>
                    <a:pt x="962" y="11"/>
                    <a:pt x="964" y="10"/>
                    <a:pt x="965" y="9"/>
                  </a:cubicBezTo>
                  <a:cubicBezTo>
                    <a:pt x="966" y="8"/>
                    <a:pt x="966" y="7"/>
                    <a:pt x="966" y="5"/>
                  </a:cubicBezTo>
                  <a:cubicBezTo>
                    <a:pt x="966" y="4"/>
                    <a:pt x="966" y="2"/>
                    <a:pt x="965" y="1"/>
                  </a:cubicBezTo>
                  <a:cubicBezTo>
                    <a:pt x="964" y="0"/>
                    <a:pt x="962" y="0"/>
                    <a:pt x="960" y="0"/>
                  </a:cubicBezTo>
                  <a:cubicBezTo>
                    <a:pt x="957" y="0"/>
                    <a:pt x="956" y="0"/>
                    <a:pt x="955" y="1"/>
                  </a:cubicBezTo>
                  <a:cubicBezTo>
                    <a:pt x="954" y="2"/>
                    <a:pt x="953" y="4"/>
                    <a:pt x="953" y="5"/>
                  </a:cubicBezTo>
                  <a:cubicBezTo>
                    <a:pt x="953" y="7"/>
                    <a:pt x="954" y="8"/>
                    <a:pt x="955" y="9"/>
                  </a:cubicBezTo>
                  <a:close/>
                  <a:moveTo>
                    <a:pt x="993" y="25"/>
                  </a:moveTo>
                  <a:lnTo>
                    <a:pt x="993" y="25"/>
                  </a:lnTo>
                  <a:lnTo>
                    <a:pt x="993" y="76"/>
                  </a:lnTo>
                  <a:lnTo>
                    <a:pt x="1004" y="76"/>
                  </a:lnTo>
                  <a:lnTo>
                    <a:pt x="1004" y="25"/>
                  </a:lnTo>
                  <a:lnTo>
                    <a:pt x="1023" y="25"/>
                  </a:lnTo>
                  <a:lnTo>
                    <a:pt x="1023" y="14"/>
                  </a:lnTo>
                  <a:lnTo>
                    <a:pt x="974" y="14"/>
                  </a:lnTo>
                  <a:lnTo>
                    <a:pt x="974" y="25"/>
                  </a:lnTo>
                  <a:lnTo>
                    <a:pt x="993" y="25"/>
                  </a:lnTo>
                  <a:close/>
                </a:path>
              </a:pathLst>
            </a:custGeom>
            <a:solidFill>
              <a:srgbClr val="B9281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2" name="Freeform 8"/>
            <p:cNvSpPr>
              <a:spLocks/>
            </p:cNvSpPr>
            <p:nvPr userDrawn="1"/>
          </p:nvSpPr>
          <p:spPr bwMode="auto">
            <a:xfrm>
              <a:off x="277816" y="311151"/>
              <a:ext cx="190502" cy="61913"/>
            </a:xfrm>
            <a:custGeom>
              <a:avLst/>
              <a:gdLst>
                <a:gd name="T0" fmla="*/ 0 w 198"/>
                <a:gd name="T1" fmla="*/ 31 h 62"/>
                <a:gd name="T2" fmla="*/ 0 w 198"/>
                <a:gd name="T3" fmla="*/ 31 h 62"/>
                <a:gd name="T4" fmla="*/ 0 w 198"/>
                <a:gd name="T5" fmla="*/ 62 h 62"/>
                <a:gd name="T6" fmla="*/ 198 w 198"/>
                <a:gd name="T7" fmla="*/ 62 h 62"/>
                <a:gd name="T8" fmla="*/ 198 w 198"/>
                <a:gd name="T9" fmla="*/ 29 h 62"/>
                <a:gd name="T10" fmla="*/ 98 w 198"/>
                <a:gd name="T11" fmla="*/ 0 h 62"/>
                <a:gd name="T12" fmla="*/ 0 w 198"/>
                <a:gd name="T13" fmla="*/ 31 h 62"/>
              </a:gdLst>
              <a:ahLst/>
              <a:cxnLst>
                <a:cxn ang="0">
                  <a:pos x="T0" y="T1"/>
                </a:cxn>
                <a:cxn ang="0">
                  <a:pos x="T2" y="T3"/>
                </a:cxn>
                <a:cxn ang="0">
                  <a:pos x="T4" y="T5"/>
                </a:cxn>
                <a:cxn ang="0">
                  <a:pos x="T6" y="T7"/>
                </a:cxn>
                <a:cxn ang="0">
                  <a:pos x="T8" y="T9"/>
                </a:cxn>
                <a:cxn ang="0">
                  <a:pos x="T10" y="T11"/>
                </a:cxn>
                <a:cxn ang="0">
                  <a:pos x="T12" y="T13"/>
                </a:cxn>
              </a:cxnLst>
              <a:rect l="0" t="0" r="r" b="b"/>
              <a:pathLst>
                <a:path w="198" h="62">
                  <a:moveTo>
                    <a:pt x="0" y="31"/>
                  </a:moveTo>
                  <a:lnTo>
                    <a:pt x="0" y="31"/>
                  </a:lnTo>
                  <a:lnTo>
                    <a:pt x="0" y="62"/>
                  </a:lnTo>
                  <a:lnTo>
                    <a:pt x="198" y="62"/>
                  </a:lnTo>
                  <a:lnTo>
                    <a:pt x="198" y="29"/>
                  </a:lnTo>
                  <a:lnTo>
                    <a:pt x="98" y="0"/>
                  </a:lnTo>
                  <a:lnTo>
                    <a:pt x="0" y="31"/>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3" name="Freeform 9"/>
            <p:cNvSpPr>
              <a:spLocks/>
            </p:cNvSpPr>
            <p:nvPr userDrawn="1"/>
          </p:nvSpPr>
          <p:spPr bwMode="auto">
            <a:xfrm>
              <a:off x="252416" y="384176"/>
              <a:ext cx="87314" cy="177800"/>
            </a:xfrm>
            <a:custGeom>
              <a:avLst/>
              <a:gdLst>
                <a:gd name="T0" fmla="*/ 52 w 92"/>
                <a:gd name="T1" fmla="*/ 0 h 179"/>
                <a:gd name="T2" fmla="*/ 52 w 92"/>
                <a:gd name="T3" fmla="*/ 0 h 179"/>
                <a:gd name="T4" fmla="*/ 92 w 92"/>
                <a:gd name="T5" fmla="*/ 0 h 179"/>
                <a:gd name="T6" fmla="*/ 40 w 92"/>
                <a:gd name="T7" fmla="*/ 179 h 179"/>
                <a:gd name="T8" fmla="*/ 0 w 92"/>
                <a:gd name="T9" fmla="*/ 179 h 179"/>
                <a:gd name="T10" fmla="*/ 52 w 92"/>
                <a:gd name="T11" fmla="*/ 0 h 179"/>
              </a:gdLst>
              <a:ahLst/>
              <a:cxnLst>
                <a:cxn ang="0">
                  <a:pos x="T0" y="T1"/>
                </a:cxn>
                <a:cxn ang="0">
                  <a:pos x="T2" y="T3"/>
                </a:cxn>
                <a:cxn ang="0">
                  <a:pos x="T4" y="T5"/>
                </a:cxn>
                <a:cxn ang="0">
                  <a:pos x="T6" y="T7"/>
                </a:cxn>
                <a:cxn ang="0">
                  <a:pos x="T8" y="T9"/>
                </a:cxn>
                <a:cxn ang="0">
                  <a:pos x="T10" y="T11"/>
                </a:cxn>
              </a:cxnLst>
              <a:rect l="0" t="0" r="r" b="b"/>
              <a:pathLst>
                <a:path w="92" h="179">
                  <a:moveTo>
                    <a:pt x="52" y="0"/>
                  </a:moveTo>
                  <a:lnTo>
                    <a:pt x="52" y="0"/>
                  </a:lnTo>
                  <a:lnTo>
                    <a:pt x="92" y="0"/>
                  </a:lnTo>
                  <a:lnTo>
                    <a:pt x="40" y="179"/>
                  </a:lnTo>
                  <a:lnTo>
                    <a:pt x="0" y="179"/>
                  </a:lnTo>
                  <a:lnTo>
                    <a:pt x="52" y="0"/>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4" name="Freeform 10"/>
            <p:cNvSpPr>
              <a:spLocks/>
            </p:cNvSpPr>
            <p:nvPr userDrawn="1"/>
          </p:nvSpPr>
          <p:spPr bwMode="auto">
            <a:xfrm>
              <a:off x="407993" y="384176"/>
              <a:ext cx="41275" cy="42863"/>
            </a:xfrm>
            <a:custGeom>
              <a:avLst/>
              <a:gdLst>
                <a:gd name="T0" fmla="*/ 44 w 44"/>
                <a:gd name="T1" fmla="*/ 0 h 43"/>
                <a:gd name="T2" fmla="*/ 44 w 44"/>
                <a:gd name="T3" fmla="*/ 0 h 43"/>
                <a:gd name="T4" fmla="*/ 0 w 44"/>
                <a:gd name="T5" fmla="*/ 0 h 43"/>
                <a:gd name="T6" fmla="*/ 0 w 44"/>
                <a:gd name="T7" fmla="*/ 43 h 43"/>
                <a:gd name="T8" fmla="*/ 44 w 44"/>
                <a:gd name="T9" fmla="*/ 43 h 43"/>
                <a:gd name="T10" fmla="*/ 44 w 44"/>
                <a:gd name="T11" fmla="*/ 0 h 43"/>
              </a:gdLst>
              <a:ahLst/>
              <a:cxnLst>
                <a:cxn ang="0">
                  <a:pos x="T0" y="T1"/>
                </a:cxn>
                <a:cxn ang="0">
                  <a:pos x="T2" y="T3"/>
                </a:cxn>
                <a:cxn ang="0">
                  <a:pos x="T4" y="T5"/>
                </a:cxn>
                <a:cxn ang="0">
                  <a:pos x="T6" y="T7"/>
                </a:cxn>
                <a:cxn ang="0">
                  <a:pos x="T8" y="T9"/>
                </a:cxn>
                <a:cxn ang="0">
                  <a:pos x="T10" y="T11"/>
                </a:cxn>
              </a:cxnLst>
              <a:rect l="0" t="0" r="r" b="b"/>
              <a:pathLst>
                <a:path w="44" h="43">
                  <a:moveTo>
                    <a:pt x="44" y="0"/>
                  </a:moveTo>
                  <a:lnTo>
                    <a:pt x="44" y="0"/>
                  </a:lnTo>
                  <a:lnTo>
                    <a:pt x="0" y="0"/>
                  </a:lnTo>
                  <a:lnTo>
                    <a:pt x="0" y="43"/>
                  </a:lnTo>
                  <a:lnTo>
                    <a:pt x="44" y="43"/>
                  </a:lnTo>
                  <a:lnTo>
                    <a:pt x="44" y="0"/>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5" name="Freeform 11"/>
            <p:cNvSpPr>
              <a:spLocks/>
            </p:cNvSpPr>
            <p:nvPr userDrawn="1"/>
          </p:nvSpPr>
          <p:spPr bwMode="auto">
            <a:xfrm>
              <a:off x="407991" y="450851"/>
              <a:ext cx="41275" cy="42863"/>
            </a:xfrm>
            <a:custGeom>
              <a:avLst/>
              <a:gdLst>
                <a:gd name="T0" fmla="*/ 44 w 44"/>
                <a:gd name="T1" fmla="*/ 0 h 43"/>
                <a:gd name="T2" fmla="*/ 44 w 44"/>
                <a:gd name="T3" fmla="*/ 0 h 43"/>
                <a:gd name="T4" fmla="*/ 0 w 44"/>
                <a:gd name="T5" fmla="*/ 0 h 43"/>
                <a:gd name="T6" fmla="*/ 0 w 44"/>
                <a:gd name="T7" fmla="*/ 43 h 43"/>
                <a:gd name="T8" fmla="*/ 44 w 44"/>
                <a:gd name="T9" fmla="*/ 43 h 43"/>
                <a:gd name="T10" fmla="*/ 44 w 44"/>
                <a:gd name="T11" fmla="*/ 0 h 43"/>
              </a:gdLst>
              <a:ahLst/>
              <a:cxnLst>
                <a:cxn ang="0">
                  <a:pos x="T0" y="T1"/>
                </a:cxn>
                <a:cxn ang="0">
                  <a:pos x="T2" y="T3"/>
                </a:cxn>
                <a:cxn ang="0">
                  <a:pos x="T4" y="T5"/>
                </a:cxn>
                <a:cxn ang="0">
                  <a:pos x="T6" y="T7"/>
                </a:cxn>
                <a:cxn ang="0">
                  <a:pos x="T8" y="T9"/>
                </a:cxn>
                <a:cxn ang="0">
                  <a:pos x="T10" y="T11"/>
                </a:cxn>
              </a:cxnLst>
              <a:rect l="0" t="0" r="r" b="b"/>
              <a:pathLst>
                <a:path w="44" h="43">
                  <a:moveTo>
                    <a:pt x="44" y="0"/>
                  </a:moveTo>
                  <a:lnTo>
                    <a:pt x="44" y="0"/>
                  </a:lnTo>
                  <a:lnTo>
                    <a:pt x="0" y="0"/>
                  </a:lnTo>
                  <a:lnTo>
                    <a:pt x="0" y="43"/>
                  </a:lnTo>
                  <a:lnTo>
                    <a:pt x="44" y="43"/>
                  </a:lnTo>
                  <a:lnTo>
                    <a:pt x="44" y="0"/>
                  </a:lnTo>
                  <a:close/>
                </a:path>
              </a:pathLst>
            </a:custGeom>
            <a:solidFill>
              <a:srgbClr val="B92819"/>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sp>
          <p:nvSpPr>
            <p:cNvPr id="26" name="Freeform 12"/>
            <p:cNvSpPr>
              <a:spLocks/>
            </p:cNvSpPr>
            <p:nvPr userDrawn="1"/>
          </p:nvSpPr>
          <p:spPr bwMode="auto">
            <a:xfrm>
              <a:off x="407988" y="519113"/>
              <a:ext cx="41275" cy="42863"/>
            </a:xfrm>
            <a:custGeom>
              <a:avLst/>
              <a:gdLst>
                <a:gd name="T0" fmla="*/ 44 w 44"/>
                <a:gd name="T1" fmla="*/ 0 h 43"/>
                <a:gd name="T2" fmla="*/ 44 w 44"/>
                <a:gd name="T3" fmla="*/ 0 h 43"/>
                <a:gd name="T4" fmla="*/ 0 w 44"/>
                <a:gd name="T5" fmla="*/ 0 h 43"/>
                <a:gd name="T6" fmla="*/ 0 w 44"/>
                <a:gd name="T7" fmla="*/ 43 h 43"/>
                <a:gd name="T8" fmla="*/ 44 w 44"/>
                <a:gd name="T9" fmla="*/ 43 h 43"/>
                <a:gd name="T10" fmla="*/ 44 w 44"/>
                <a:gd name="T11" fmla="*/ 0 h 43"/>
              </a:gdLst>
              <a:ahLst/>
              <a:cxnLst>
                <a:cxn ang="0">
                  <a:pos x="T0" y="T1"/>
                </a:cxn>
                <a:cxn ang="0">
                  <a:pos x="T2" y="T3"/>
                </a:cxn>
                <a:cxn ang="0">
                  <a:pos x="T4" y="T5"/>
                </a:cxn>
                <a:cxn ang="0">
                  <a:pos x="T6" y="T7"/>
                </a:cxn>
                <a:cxn ang="0">
                  <a:pos x="T8" y="T9"/>
                </a:cxn>
                <a:cxn ang="0">
                  <a:pos x="T10" y="T11"/>
                </a:cxn>
              </a:cxnLst>
              <a:rect l="0" t="0" r="r" b="b"/>
              <a:pathLst>
                <a:path w="44" h="43">
                  <a:moveTo>
                    <a:pt x="44" y="0"/>
                  </a:moveTo>
                  <a:lnTo>
                    <a:pt x="44" y="0"/>
                  </a:lnTo>
                  <a:lnTo>
                    <a:pt x="0" y="0"/>
                  </a:lnTo>
                  <a:lnTo>
                    <a:pt x="0" y="43"/>
                  </a:lnTo>
                  <a:lnTo>
                    <a:pt x="44" y="43"/>
                  </a:lnTo>
                  <a:lnTo>
                    <a:pt x="44" y="0"/>
                  </a:lnTo>
                  <a:close/>
                </a:path>
              </a:pathLst>
            </a:custGeom>
            <a:solidFill>
              <a:srgbClr val="005F8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de-DE"/>
            </a:p>
          </p:txBody>
        </p:sp>
      </p:grpSp>
    </p:spTree>
  </p:cSld>
  <p:clrMap bg1="lt1" tx1="dk1" bg2="lt2" tx2="dk2" accent1="accent1" accent2="accent2" accent3="accent3" accent4="accent4" accent5="accent5" accent6="accent6" hlink="hlink" folHlink="folHlink"/>
  <p:sldLayoutIdLst>
    <p:sldLayoutId id="2147483707"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8" r:id="rId12"/>
  </p:sldLayoutIdLst>
  <p:hf sldNum="0" hdr="0" ftr="0" dt="0"/>
  <p:txStyles>
    <p:titleStyle>
      <a:lvl1pPr algn="l" rtl="0" eaLnBrk="0" fontAlgn="base" hangingPunct="0">
        <a:spcBef>
          <a:spcPct val="0"/>
        </a:spcBef>
        <a:spcAft>
          <a:spcPct val="0"/>
        </a:spcAft>
        <a:defRPr sz="2400" b="1" baseline="0">
          <a:solidFill>
            <a:schemeClr val="bg1"/>
          </a:solidFill>
          <a:latin typeface="Calibri" pitchFamily="34" charset="0"/>
          <a:ea typeface="+mj-ea"/>
          <a:cs typeface="+mj-cs"/>
        </a:defRPr>
      </a:lvl1pPr>
      <a:lvl2pPr algn="l" rtl="0" eaLnBrk="0" fontAlgn="base" hangingPunct="0">
        <a:spcBef>
          <a:spcPct val="0"/>
        </a:spcBef>
        <a:spcAft>
          <a:spcPct val="0"/>
        </a:spcAft>
        <a:defRPr sz="2400" b="1">
          <a:solidFill>
            <a:srgbClr val="0E3192"/>
          </a:solidFill>
          <a:latin typeface="Tahoma" pitchFamily="34" charset="0"/>
        </a:defRPr>
      </a:lvl2pPr>
      <a:lvl3pPr algn="l" rtl="0" eaLnBrk="0" fontAlgn="base" hangingPunct="0">
        <a:spcBef>
          <a:spcPct val="0"/>
        </a:spcBef>
        <a:spcAft>
          <a:spcPct val="0"/>
        </a:spcAft>
        <a:defRPr sz="2400" b="1">
          <a:solidFill>
            <a:srgbClr val="0E3192"/>
          </a:solidFill>
          <a:latin typeface="Tahoma" pitchFamily="34" charset="0"/>
        </a:defRPr>
      </a:lvl3pPr>
      <a:lvl4pPr algn="l" rtl="0" eaLnBrk="0" fontAlgn="base" hangingPunct="0">
        <a:spcBef>
          <a:spcPct val="0"/>
        </a:spcBef>
        <a:spcAft>
          <a:spcPct val="0"/>
        </a:spcAft>
        <a:defRPr sz="2400" b="1">
          <a:solidFill>
            <a:srgbClr val="0E3192"/>
          </a:solidFill>
          <a:latin typeface="Tahoma" pitchFamily="34" charset="0"/>
        </a:defRPr>
      </a:lvl4pPr>
      <a:lvl5pPr algn="l" rtl="0" eaLnBrk="0" fontAlgn="base" hangingPunct="0">
        <a:spcBef>
          <a:spcPct val="0"/>
        </a:spcBef>
        <a:spcAft>
          <a:spcPct val="0"/>
        </a:spcAft>
        <a:defRPr sz="2400" b="1">
          <a:solidFill>
            <a:srgbClr val="0E3192"/>
          </a:solidFill>
          <a:latin typeface="Tahoma" pitchFamily="34" charset="0"/>
        </a:defRPr>
      </a:lvl5pPr>
      <a:lvl6pPr marL="457200" algn="l" rtl="0" fontAlgn="base">
        <a:spcBef>
          <a:spcPct val="0"/>
        </a:spcBef>
        <a:spcAft>
          <a:spcPct val="0"/>
        </a:spcAft>
        <a:defRPr sz="2400" b="1">
          <a:solidFill>
            <a:srgbClr val="0E3192"/>
          </a:solidFill>
          <a:latin typeface="Tahoma" pitchFamily="34" charset="0"/>
        </a:defRPr>
      </a:lvl6pPr>
      <a:lvl7pPr marL="914400" algn="l" rtl="0" fontAlgn="base">
        <a:spcBef>
          <a:spcPct val="0"/>
        </a:spcBef>
        <a:spcAft>
          <a:spcPct val="0"/>
        </a:spcAft>
        <a:defRPr sz="2400" b="1">
          <a:solidFill>
            <a:srgbClr val="0E3192"/>
          </a:solidFill>
          <a:latin typeface="Tahoma" pitchFamily="34" charset="0"/>
        </a:defRPr>
      </a:lvl7pPr>
      <a:lvl8pPr marL="1371600" algn="l" rtl="0" fontAlgn="base">
        <a:spcBef>
          <a:spcPct val="0"/>
        </a:spcBef>
        <a:spcAft>
          <a:spcPct val="0"/>
        </a:spcAft>
        <a:defRPr sz="2400" b="1">
          <a:solidFill>
            <a:srgbClr val="0E3192"/>
          </a:solidFill>
          <a:latin typeface="Tahoma" pitchFamily="34" charset="0"/>
        </a:defRPr>
      </a:lvl8pPr>
      <a:lvl9pPr marL="1828800" algn="l" rtl="0" fontAlgn="base">
        <a:spcBef>
          <a:spcPct val="0"/>
        </a:spcBef>
        <a:spcAft>
          <a:spcPct val="0"/>
        </a:spcAft>
        <a:defRPr sz="2400" b="1">
          <a:solidFill>
            <a:srgbClr val="0E3192"/>
          </a:solidFill>
          <a:latin typeface="Tahoma" pitchFamily="34" charset="0"/>
        </a:defRPr>
      </a:lvl9pPr>
    </p:titleStyle>
    <p:bodyStyle>
      <a:lvl1pPr marL="342900" indent="-342900" algn="l" rtl="0" eaLnBrk="0" fontAlgn="base" hangingPunct="0">
        <a:lnSpc>
          <a:spcPct val="120000"/>
        </a:lnSpc>
        <a:spcBef>
          <a:spcPts val="0"/>
        </a:spcBef>
        <a:spcAft>
          <a:spcPts val="600"/>
        </a:spcAft>
        <a:buClr>
          <a:srgbClr val="4EBCCE"/>
        </a:buClr>
        <a:defRPr sz="2000" b="1">
          <a:solidFill>
            <a:schemeClr val="tx1"/>
          </a:solidFill>
          <a:latin typeface="Calibri" pitchFamily="34" charset="0"/>
          <a:ea typeface="+mn-ea"/>
          <a:cs typeface="+mn-cs"/>
        </a:defRPr>
      </a:lvl1pPr>
      <a:lvl2pPr marL="444500" indent="-265113" algn="l" rtl="0" eaLnBrk="0" fontAlgn="base" hangingPunct="0">
        <a:lnSpc>
          <a:spcPct val="120000"/>
        </a:lnSpc>
        <a:spcBef>
          <a:spcPts val="0"/>
        </a:spcBef>
        <a:spcAft>
          <a:spcPts val="300"/>
        </a:spcAft>
        <a:buClr>
          <a:schemeClr val="tx1"/>
        </a:buClr>
        <a:buChar char="•"/>
        <a:defRPr sz="1600" b="1">
          <a:solidFill>
            <a:schemeClr val="tx1"/>
          </a:solidFill>
          <a:latin typeface="Calibri" pitchFamily="34" charset="0"/>
        </a:defRPr>
      </a:lvl2pPr>
      <a:lvl3pPr marL="896938" indent="-268288" algn="l" rtl="0" eaLnBrk="0" fontAlgn="base" hangingPunct="0">
        <a:lnSpc>
          <a:spcPct val="120000"/>
        </a:lnSpc>
        <a:spcBef>
          <a:spcPts val="0"/>
        </a:spcBef>
        <a:spcAft>
          <a:spcPts val="300"/>
        </a:spcAft>
        <a:buClr>
          <a:schemeClr val="tx1"/>
        </a:buClr>
        <a:buChar char="–"/>
        <a:defRPr sz="1600">
          <a:solidFill>
            <a:schemeClr val="tx1"/>
          </a:solidFill>
          <a:latin typeface="Calibri" pitchFamily="34" charset="0"/>
        </a:defRPr>
      </a:lvl3pPr>
      <a:lvl4pPr marL="1343025" indent="-257175" algn="l" rtl="0" eaLnBrk="0" fontAlgn="base" hangingPunct="0">
        <a:lnSpc>
          <a:spcPct val="120000"/>
        </a:lnSpc>
        <a:spcBef>
          <a:spcPts val="0"/>
        </a:spcBef>
        <a:spcAft>
          <a:spcPts val="300"/>
        </a:spcAft>
        <a:buClr>
          <a:schemeClr val="tx1"/>
        </a:buClr>
        <a:buFont typeface="Wingdings" pitchFamily="2" charset="2"/>
        <a:buChar char="§"/>
        <a:defRPr sz="1600">
          <a:solidFill>
            <a:schemeClr val="tx1"/>
          </a:solidFill>
          <a:latin typeface="Calibri" pitchFamily="34" charset="0"/>
        </a:defRPr>
      </a:lvl4pPr>
      <a:lvl5pPr marL="1854200" indent="-228600" algn="l" rtl="0" eaLnBrk="0" fontAlgn="base" hangingPunct="0">
        <a:lnSpc>
          <a:spcPct val="120000"/>
        </a:lnSpc>
        <a:spcBef>
          <a:spcPts val="0"/>
        </a:spcBef>
        <a:spcAft>
          <a:spcPts val="300"/>
        </a:spcAft>
        <a:buClr>
          <a:schemeClr val="tx1"/>
        </a:buClr>
        <a:buChar char="»"/>
        <a:defRPr sz="1600">
          <a:solidFill>
            <a:schemeClr val="tx1"/>
          </a:solidFill>
          <a:latin typeface="Calibri" pitchFamily="34" charset="0"/>
        </a:defRPr>
      </a:lvl5pPr>
      <a:lvl6pPr marL="2311400" indent="-228600" algn="l" rtl="0" fontAlgn="base">
        <a:lnSpc>
          <a:spcPct val="120000"/>
        </a:lnSpc>
        <a:spcBef>
          <a:spcPct val="20000"/>
        </a:spcBef>
        <a:spcAft>
          <a:spcPct val="0"/>
        </a:spcAft>
        <a:buClr>
          <a:schemeClr val="tx1"/>
        </a:buClr>
        <a:buChar char="»"/>
        <a:defRPr>
          <a:solidFill>
            <a:schemeClr val="tx1"/>
          </a:solidFill>
          <a:latin typeface="+mn-lt"/>
        </a:defRPr>
      </a:lvl6pPr>
      <a:lvl7pPr marL="2768600" indent="-228600" algn="l" rtl="0" fontAlgn="base">
        <a:lnSpc>
          <a:spcPct val="120000"/>
        </a:lnSpc>
        <a:spcBef>
          <a:spcPct val="20000"/>
        </a:spcBef>
        <a:spcAft>
          <a:spcPct val="0"/>
        </a:spcAft>
        <a:buClr>
          <a:schemeClr val="tx1"/>
        </a:buClr>
        <a:buChar char="»"/>
        <a:defRPr>
          <a:solidFill>
            <a:schemeClr val="tx1"/>
          </a:solidFill>
          <a:latin typeface="+mn-lt"/>
        </a:defRPr>
      </a:lvl7pPr>
      <a:lvl8pPr marL="3225800" indent="-228600" algn="l" rtl="0" fontAlgn="base">
        <a:lnSpc>
          <a:spcPct val="120000"/>
        </a:lnSpc>
        <a:spcBef>
          <a:spcPct val="20000"/>
        </a:spcBef>
        <a:spcAft>
          <a:spcPct val="0"/>
        </a:spcAft>
        <a:buClr>
          <a:schemeClr val="tx1"/>
        </a:buClr>
        <a:buChar char="»"/>
        <a:defRPr>
          <a:solidFill>
            <a:schemeClr val="tx1"/>
          </a:solidFill>
          <a:latin typeface="+mn-lt"/>
        </a:defRPr>
      </a:lvl8pPr>
      <a:lvl9pPr marL="3683000" indent="-228600" algn="l" rtl="0" fontAlgn="base">
        <a:lnSpc>
          <a:spcPct val="120000"/>
        </a:lnSpc>
        <a:spcBef>
          <a:spcPct val="20000"/>
        </a:spcBef>
        <a:spcAft>
          <a:spcPct val="0"/>
        </a:spcAft>
        <a:buClr>
          <a:schemeClr val="tx1"/>
        </a:buClr>
        <a:buChar char="»"/>
        <a:defRPr>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uevas1208/Sensor-Fusion-with-Kalman-Filters" TargetMode="External"/><Relationship Id="rId2" Type="http://schemas.openxmlformats.org/officeDocument/2006/relationships/hyperlink" Target="https://github.com/ser94mor/sensor-fusion" TargetMode="External"/><Relationship Id="rId1" Type="http://schemas.openxmlformats.org/officeDocument/2006/relationships/slideLayout" Target="../slideLayouts/slideLayout3.xml"/><Relationship Id="rId4" Type="http://schemas.openxmlformats.org/officeDocument/2006/relationships/hyperlink" Target="https://medium.com/@sameer.negi17/overview-of-kalman-filters-95d0ea71d13a"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3"/>
          <p:cNvSpPr txBox="1">
            <a:spLocks/>
          </p:cNvSpPr>
          <p:nvPr/>
        </p:nvSpPr>
        <p:spPr bwMode="auto">
          <a:xfrm>
            <a:off x="1396988" y="2429272"/>
            <a:ext cx="8153400" cy="136842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ts val="300"/>
              </a:spcAft>
              <a:defRPr sz="3600" b="1" baseline="0">
                <a:solidFill>
                  <a:schemeClr val="bg1"/>
                </a:solidFill>
                <a:latin typeface="Calibri" pitchFamily="34" charset="0"/>
                <a:ea typeface="+mj-ea"/>
                <a:cs typeface="+mj-cs"/>
              </a:defRPr>
            </a:lvl1pPr>
            <a:lvl2pPr algn="l" rtl="0" eaLnBrk="0" fontAlgn="base" hangingPunct="0">
              <a:spcBef>
                <a:spcPct val="0"/>
              </a:spcBef>
              <a:spcAft>
                <a:spcPct val="0"/>
              </a:spcAft>
              <a:defRPr sz="2400" b="1">
                <a:solidFill>
                  <a:srgbClr val="0E3192"/>
                </a:solidFill>
                <a:latin typeface="Tahoma" pitchFamily="34" charset="0"/>
              </a:defRPr>
            </a:lvl2pPr>
            <a:lvl3pPr algn="l" rtl="0" eaLnBrk="0" fontAlgn="base" hangingPunct="0">
              <a:spcBef>
                <a:spcPct val="0"/>
              </a:spcBef>
              <a:spcAft>
                <a:spcPct val="0"/>
              </a:spcAft>
              <a:defRPr sz="2400" b="1">
                <a:solidFill>
                  <a:srgbClr val="0E3192"/>
                </a:solidFill>
                <a:latin typeface="Tahoma" pitchFamily="34" charset="0"/>
              </a:defRPr>
            </a:lvl3pPr>
            <a:lvl4pPr algn="l" rtl="0" eaLnBrk="0" fontAlgn="base" hangingPunct="0">
              <a:spcBef>
                <a:spcPct val="0"/>
              </a:spcBef>
              <a:spcAft>
                <a:spcPct val="0"/>
              </a:spcAft>
              <a:defRPr sz="2400" b="1">
                <a:solidFill>
                  <a:srgbClr val="0E3192"/>
                </a:solidFill>
                <a:latin typeface="Tahoma" pitchFamily="34" charset="0"/>
              </a:defRPr>
            </a:lvl4pPr>
            <a:lvl5pPr algn="l" rtl="0" eaLnBrk="0" fontAlgn="base" hangingPunct="0">
              <a:spcBef>
                <a:spcPct val="0"/>
              </a:spcBef>
              <a:spcAft>
                <a:spcPct val="0"/>
              </a:spcAft>
              <a:defRPr sz="2400" b="1">
                <a:solidFill>
                  <a:srgbClr val="0E3192"/>
                </a:solidFill>
                <a:latin typeface="Tahoma" pitchFamily="34" charset="0"/>
              </a:defRPr>
            </a:lvl5pPr>
            <a:lvl6pPr marL="457200" algn="l" rtl="0" fontAlgn="base">
              <a:spcBef>
                <a:spcPct val="0"/>
              </a:spcBef>
              <a:spcAft>
                <a:spcPct val="0"/>
              </a:spcAft>
              <a:defRPr sz="2400" b="1">
                <a:solidFill>
                  <a:srgbClr val="0E3192"/>
                </a:solidFill>
                <a:latin typeface="Tahoma" pitchFamily="34" charset="0"/>
              </a:defRPr>
            </a:lvl6pPr>
            <a:lvl7pPr marL="914400" algn="l" rtl="0" fontAlgn="base">
              <a:spcBef>
                <a:spcPct val="0"/>
              </a:spcBef>
              <a:spcAft>
                <a:spcPct val="0"/>
              </a:spcAft>
              <a:defRPr sz="2400" b="1">
                <a:solidFill>
                  <a:srgbClr val="0E3192"/>
                </a:solidFill>
                <a:latin typeface="Tahoma" pitchFamily="34" charset="0"/>
              </a:defRPr>
            </a:lvl7pPr>
            <a:lvl8pPr marL="1371600" algn="l" rtl="0" fontAlgn="base">
              <a:spcBef>
                <a:spcPct val="0"/>
              </a:spcBef>
              <a:spcAft>
                <a:spcPct val="0"/>
              </a:spcAft>
              <a:defRPr sz="2400" b="1">
                <a:solidFill>
                  <a:srgbClr val="0E3192"/>
                </a:solidFill>
                <a:latin typeface="Tahoma" pitchFamily="34" charset="0"/>
              </a:defRPr>
            </a:lvl8pPr>
            <a:lvl9pPr marL="1828800" algn="l" rtl="0" fontAlgn="base">
              <a:spcBef>
                <a:spcPct val="0"/>
              </a:spcBef>
              <a:spcAft>
                <a:spcPct val="0"/>
              </a:spcAft>
              <a:defRPr sz="2400" b="1">
                <a:solidFill>
                  <a:srgbClr val="0E3192"/>
                </a:solidFill>
                <a:latin typeface="Tahoma" pitchFamily="34" charset="0"/>
              </a:defRPr>
            </a:lvl9pPr>
          </a:lstStyle>
          <a:p>
            <a:r>
              <a:rPr lang="en-US" kern="0"/>
              <a:t>A Comparative Study:</a:t>
            </a:r>
            <a:br>
              <a:rPr lang="en-US" kern="0"/>
            </a:br>
            <a:r>
              <a:rPr lang="en-US" sz="2800" kern="0"/>
              <a:t>Sensor Fusion of LiDAR and RADAR using Kalman Filter and Extended Kalman Filter</a:t>
            </a:r>
          </a:p>
        </p:txBody>
      </p:sp>
      <p:sp>
        <p:nvSpPr>
          <p:cNvPr id="7" name="Untertitel 4"/>
          <p:cNvSpPr>
            <a:spLocks noGrp="1"/>
          </p:cNvSpPr>
          <p:nvPr>
            <p:ph type="subTitle" idx="1"/>
          </p:nvPr>
        </p:nvSpPr>
        <p:spPr>
          <a:xfrm>
            <a:off x="1244588" y="3768824"/>
            <a:ext cx="8153400" cy="2216460"/>
          </a:xfrm>
        </p:spPr>
        <p:txBody>
          <a:bodyPr/>
          <a:lstStyle/>
          <a:p>
            <a:r>
              <a:rPr lang="en-US"/>
              <a:t>Seminar Electromobility SS 2020</a:t>
            </a:r>
          </a:p>
          <a:p>
            <a:endParaRPr lang="en-US" sz="1600"/>
          </a:p>
          <a:p>
            <a:r>
              <a:rPr lang="en-US" err="1"/>
              <a:t>Ainapurapu</a:t>
            </a:r>
            <a:r>
              <a:rPr lang="en-US"/>
              <a:t>, Sayed, Shenoy</a:t>
            </a:r>
          </a:p>
          <a:p>
            <a:r>
              <a:rPr lang="en-US"/>
              <a:t>Electromobility Research Group</a:t>
            </a:r>
          </a:p>
          <a:p>
            <a:r>
              <a:rPr lang="en-US"/>
              <a:t>University of Kaiserslautern</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2737D7-4076-4DD2-BCBC-B78A7FF86565}"/>
              </a:ext>
            </a:extLst>
          </p:cNvPr>
          <p:cNvSpPr>
            <a:spLocks noGrp="1"/>
          </p:cNvSpPr>
          <p:nvPr>
            <p:ph type="title"/>
          </p:nvPr>
        </p:nvSpPr>
        <p:spPr/>
        <p:txBody>
          <a:bodyPr/>
          <a:lstStyle/>
          <a:p>
            <a:r>
              <a:rPr lang="en-IN" dirty="0"/>
              <a:t>Kalman Filter Working</a:t>
            </a:r>
          </a:p>
        </p:txBody>
      </p:sp>
      <p:pic>
        <p:nvPicPr>
          <p:cNvPr id="2050" name="Picture 2" descr="Image for post">
            <a:extLst>
              <a:ext uri="{FF2B5EF4-FFF2-40B4-BE49-F238E27FC236}">
                <a16:creationId xmlns="" xmlns:a16="http://schemas.microsoft.com/office/drawing/2014/main" id="{3A73EF81-C64E-454E-A207-732D5A7ADD7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7979" y="1342621"/>
            <a:ext cx="8562975" cy="381952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 xmlns:a16="http://schemas.microsoft.com/office/drawing/2014/main" id="{3A8C9579-22BD-4CA9-AFFC-1EF9B07EDF3D}"/>
              </a:ext>
            </a:extLst>
          </p:cNvPr>
          <p:cNvSpPr/>
          <p:nvPr/>
        </p:nvSpPr>
        <p:spPr>
          <a:xfrm>
            <a:off x="1455780" y="5319048"/>
            <a:ext cx="6727371" cy="276999"/>
          </a:xfrm>
          <a:prstGeom prst="rect">
            <a:avLst/>
          </a:prstGeom>
        </p:spPr>
        <p:txBody>
          <a:bodyPr wrap="square" lIns="91440" tIns="45720" rIns="91440" bIns="45720" anchor="t">
            <a:spAutoFit/>
          </a:bodyPr>
          <a:lstStyle/>
          <a:p>
            <a:r>
              <a:rPr lang="en-US" sz="1200" dirty="0">
                <a:latin typeface="Calibri"/>
                <a:cs typeface="Calibri"/>
              </a:rPr>
              <a:t>Fig. 7:  Kalman Filter Working Flowchart (Mathematical Explanation) </a:t>
            </a:r>
            <a:r>
              <a:rPr lang="en-US" sz="1200" dirty="0" smtClean="0">
                <a:latin typeface="Calibri"/>
                <a:cs typeface="Calibri"/>
              </a:rPr>
              <a:t>[5]</a:t>
            </a:r>
            <a:endParaRPr lang="en-US" sz="1200" dirty="0">
              <a:latin typeface="Calibri"/>
              <a:cs typeface="Calibri"/>
            </a:endParaRPr>
          </a:p>
        </p:txBody>
      </p:sp>
    </p:spTree>
    <p:extLst>
      <p:ext uri="{BB962C8B-B14F-4D97-AF65-F5344CB8AC3E}">
        <p14:creationId xmlns:p14="http://schemas.microsoft.com/office/powerpoint/2010/main" val="3569240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8E609403-34B6-47C0-94B5-506558D48508}"/>
              </a:ext>
            </a:extLst>
          </p:cNvPr>
          <p:cNvSpPr>
            <a:spLocks noGrp="1"/>
          </p:cNvSpPr>
          <p:nvPr>
            <p:ph type="body" idx="1"/>
          </p:nvPr>
        </p:nvSpPr>
        <p:spPr>
          <a:xfrm>
            <a:off x="272480" y="980729"/>
            <a:ext cx="9328720" cy="936104"/>
          </a:xfrm>
        </p:spPr>
        <p:txBody>
          <a:bodyPr/>
          <a:lstStyle/>
          <a:p>
            <a:pPr algn="ctr"/>
            <a:r>
              <a:rPr lang="en-IN" dirty="0"/>
              <a:t>Comparing the predictions of Kalman and Extended Kalman Filters with the actual ground truth values</a:t>
            </a:r>
          </a:p>
        </p:txBody>
      </p:sp>
      <p:pic>
        <p:nvPicPr>
          <p:cNvPr id="5" name="Picture 4" descr="A map of the water&#10;&#10;Description automatically generated">
            <a:extLst>
              <a:ext uri="{FF2B5EF4-FFF2-40B4-BE49-F238E27FC236}">
                <a16:creationId xmlns="" xmlns:a16="http://schemas.microsoft.com/office/drawing/2014/main" id="{FC590DC4-A73E-4A25-9BBA-AFE0DC68C9CE}"/>
              </a:ext>
            </a:extLst>
          </p:cNvPr>
          <p:cNvPicPr>
            <a:picLocks noChangeAspect="1"/>
          </p:cNvPicPr>
          <p:nvPr/>
        </p:nvPicPr>
        <p:blipFill rotWithShape="1">
          <a:blip r:embed="rId3">
            <a:extLst>
              <a:ext uri="{28A0092B-C50C-407E-A947-70E740481C1C}">
                <a14:useLocalDpi xmlns:a14="http://schemas.microsoft.com/office/drawing/2010/main" val="0"/>
              </a:ext>
            </a:extLst>
          </a:blip>
          <a:srcRect r="7554"/>
          <a:stretch/>
        </p:blipFill>
        <p:spPr>
          <a:xfrm>
            <a:off x="5061514" y="2163370"/>
            <a:ext cx="4443376" cy="3364518"/>
          </a:xfrm>
          <a:prstGeom prst="rect">
            <a:avLst/>
          </a:prstGeom>
        </p:spPr>
      </p:pic>
      <p:pic>
        <p:nvPicPr>
          <p:cNvPr id="7" name="Picture 6" descr="A close up of a map&#10;&#10;Description automatically generated">
            <a:extLst>
              <a:ext uri="{FF2B5EF4-FFF2-40B4-BE49-F238E27FC236}">
                <a16:creationId xmlns="" xmlns:a16="http://schemas.microsoft.com/office/drawing/2014/main" id="{DE4EDBE9-E1DE-44E6-B056-62F2049362FA}"/>
              </a:ext>
            </a:extLst>
          </p:cNvPr>
          <p:cNvPicPr>
            <a:picLocks noChangeAspect="1"/>
          </p:cNvPicPr>
          <p:nvPr/>
        </p:nvPicPr>
        <p:blipFill rotWithShape="1">
          <a:blip r:embed="rId4">
            <a:extLst>
              <a:ext uri="{28A0092B-C50C-407E-A947-70E740481C1C}">
                <a14:useLocalDpi xmlns:a14="http://schemas.microsoft.com/office/drawing/2010/main" val="0"/>
              </a:ext>
            </a:extLst>
          </a:blip>
          <a:srcRect r="6507"/>
          <a:stretch/>
        </p:blipFill>
        <p:spPr>
          <a:xfrm>
            <a:off x="264007" y="2085772"/>
            <a:ext cx="4597331" cy="3442116"/>
          </a:xfrm>
          <a:prstGeom prst="rect">
            <a:avLst/>
          </a:prstGeom>
        </p:spPr>
      </p:pic>
      <p:sp>
        <p:nvSpPr>
          <p:cNvPr id="8" name="Titel 1">
            <a:extLst>
              <a:ext uri="{FF2B5EF4-FFF2-40B4-BE49-F238E27FC236}">
                <a16:creationId xmlns="" xmlns:a16="http://schemas.microsoft.com/office/drawing/2014/main" id="{BD9CD54D-43F9-4C3F-928A-652EC029B26D}"/>
              </a:ext>
            </a:extLst>
          </p:cNvPr>
          <p:cNvSpPr txBox="1">
            <a:spLocks/>
          </p:cNvSpPr>
          <p:nvPr/>
        </p:nvSpPr>
        <p:spPr bwMode="auto">
          <a:xfrm>
            <a:off x="2894715" y="168158"/>
            <a:ext cx="7004050" cy="66855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baseline="0">
                <a:solidFill>
                  <a:schemeClr val="bg1"/>
                </a:solidFill>
                <a:latin typeface="Calibri" pitchFamily="34" charset="0"/>
                <a:ea typeface="+mj-ea"/>
                <a:cs typeface="+mj-cs"/>
              </a:defRPr>
            </a:lvl1pPr>
            <a:lvl2pPr algn="l" rtl="0" eaLnBrk="0" fontAlgn="base" hangingPunct="0">
              <a:spcBef>
                <a:spcPct val="0"/>
              </a:spcBef>
              <a:spcAft>
                <a:spcPct val="0"/>
              </a:spcAft>
              <a:defRPr sz="2400" b="1">
                <a:solidFill>
                  <a:srgbClr val="0E3192"/>
                </a:solidFill>
                <a:latin typeface="Tahoma" pitchFamily="34" charset="0"/>
              </a:defRPr>
            </a:lvl2pPr>
            <a:lvl3pPr algn="l" rtl="0" eaLnBrk="0" fontAlgn="base" hangingPunct="0">
              <a:spcBef>
                <a:spcPct val="0"/>
              </a:spcBef>
              <a:spcAft>
                <a:spcPct val="0"/>
              </a:spcAft>
              <a:defRPr sz="2400" b="1">
                <a:solidFill>
                  <a:srgbClr val="0E3192"/>
                </a:solidFill>
                <a:latin typeface="Tahoma" pitchFamily="34" charset="0"/>
              </a:defRPr>
            </a:lvl3pPr>
            <a:lvl4pPr algn="l" rtl="0" eaLnBrk="0" fontAlgn="base" hangingPunct="0">
              <a:spcBef>
                <a:spcPct val="0"/>
              </a:spcBef>
              <a:spcAft>
                <a:spcPct val="0"/>
              </a:spcAft>
              <a:defRPr sz="2400" b="1">
                <a:solidFill>
                  <a:srgbClr val="0E3192"/>
                </a:solidFill>
                <a:latin typeface="Tahoma" pitchFamily="34" charset="0"/>
              </a:defRPr>
            </a:lvl4pPr>
            <a:lvl5pPr algn="l" rtl="0" eaLnBrk="0" fontAlgn="base" hangingPunct="0">
              <a:spcBef>
                <a:spcPct val="0"/>
              </a:spcBef>
              <a:spcAft>
                <a:spcPct val="0"/>
              </a:spcAft>
              <a:defRPr sz="2400" b="1">
                <a:solidFill>
                  <a:srgbClr val="0E3192"/>
                </a:solidFill>
                <a:latin typeface="Tahoma" pitchFamily="34" charset="0"/>
              </a:defRPr>
            </a:lvl5pPr>
            <a:lvl6pPr marL="457200" algn="l" rtl="0" fontAlgn="base">
              <a:spcBef>
                <a:spcPct val="0"/>
              </a:spcBef>
              <a:spcAft>
                <a:spcPct val="0"/>
              </a:spcAft>
              <a:defRPr sz="2400" b="1">
                <a:solidFill>
                  <a:srgbClr val="0E3192"/>
                </a:solidFill>
                <a:latin typeface="Tahoma" pitchFamily="34" charset="0"/>
              </a:defRPr>
            </a:lvl6pPr>
            <a:lvl7pPr marL="914400" algn="l" rtl="0" fontAlgn="base">
              <a:spcBef>
                <a:spcPct val="0"/>
              </a:spcBef>
              <a:spcAft>
                <a:spcPct val="0"/>
              </a:spcAft>
              <a:defRPr sz="2400" b="1">
                <a:solidFill>
                  <a:srgbClr val="0E3192"/>
                </a:solidFill>
                <a:latin typeface="Tahoma" pitchFamily="34" charset="0"/>
              </a:defRPr>
            </a:lvl7pPr>
            <a:lvl8pPr marL="1371600" algn="l" rtl="0" fontAlgn="base">
              <a:spcBef>
                <a:spcPct val="0"/>
              </a:spcBef>
              <a:spcAft>
                <a:spcPct val="0"/>
              </a:spcAft>
              <a:defRPr sz="2400" b="1">
                <a:solidFill>
                  <a:srgbClr val="0E3192"/>
                </a:solidFill>
                <a:latin typeface="Tahoma" pitchFamily="34" charset="0"/>
              </a:defRPr>
            </a:lvl8pPr>
            <a:lvl9pPr marL="1828800" algn="l" rtl="0" fontAlgn="base">
              <a:spcBef>
                <a:spcPct val="0"/>
              </a:spcBef>
              <a:spcAft>
                <a:spcPct val="0"/>
              </a:spcAft>
              <a:defRPr sz="2400" b="1">
                <a:solidFill>
                  <a:srgbClr val="0E3192"/>
                </a:solidFill>
                <a:latin typeface="Tahoma"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1" i="0" u="none" strike="noStrike" kern="0" cap="none" spc="0" normalizeH="0" baseline="0" noProof="0">
                <a:ln>
                  <a:noFill/>
                </a:ln>
                <a:solidFill>
                  <a:srgbClr val="FFFFFF"/>
                </a:solidFill>
                <a:effectLst/>
                <a:uLnTx/>
                <a:uFillTx/>
                <a:latin typeface="Calibri" pitchFamily="34" charset="0"/>
                <a:ea typeface="+mj-ea"/>
                <a:cs typeface="+mj-cs"/>
              </a:rPr>
              <a:t>Comparison</a:t>
            </a:r>
          </a:p>
        </p:txBody>
      </p:sp>
      <p:sp>
        <p:nvSpPr>
          <p:cNvPr id="2" name="Rectangle 1">
            <a:extLst>
              <a:ext uri="{FF2B5EF4-FFF2-40B4-BE49-F238E27FC236}">
                <a16:creationId xmlns="" xmlns:a16="http://schemas.microsoft.com/office/drawing/2014/main" id="{A76E153F-B22F-452D-9880-CB1295906318}"/>
              </a:ext>
            </a:extLst>
          </p:cNvPr>
          <p:cNvSpPr/>
          <p:nvPr/>
        </p:nvSpPr>
        <p:spPr>
          <a:xfrm>
            <a:off x="1697828" y="5497426"/>
            <a:ext cx="6727371" cy="276999"/>
          </a:xfrm>
          <a:prstGeom prst="rect">
            <a:avLst/>
          </a:prstGeom>
        </p:spPr>
        <p:txBody>
          <a:bodyPr wrap="square" lIns="91440" tIns="45720" rIns="91440" bIns="45720" anchor="t">
            <a:spAutoFit/>
          </a:bodyPr>
          <a:lstStyle/>
          <a:p>
            <a:r>
              <a:rPr lang="en-US" sz="1200" dirty="0">
                <a:latin typeface="Calibri"/>
                <a:cs typeface="Calibri"/>
              </a:rPr>
              <a:t>Fig. 8:  Application of Kalman Filter  on (left) and Extended Kalman Filter (Right) on RADAR and LiDAR</a:t>
            </a:r>
          </a:p>
        </p:txBody>
      </p:sp>
    </p:spTree>
    <p:extLst>
      <p:ext uri="{BB962C8B-B14F-4D97-AF65-F5344CB8AC3E}">
        <p14:creationId xmlns:p14="http://schemas.microsoft.com/office/powerpoint/2010/main" val="22294387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1">
            <a:extLst>
              <a:ext uri="{FF2B5EF4-FFF2-40B4-BE49-F238E27FC236}">
                <a16:creationId xmlns="" xmlns:a16="http://schemas.microsoft.com/office/drawing/2014/main" id="{FA5E3887-B975-4431-BB0E-147EEF6A3EF9}"/>
              </a:ext>
            </a:extLst>
          </p:cNvPr>
          <p:cNvSpPr txBox="1"/>
          <p:nvPr/>
        </p:nvSpPr>
        <p:spPr>
          <a:xfrm>
            <a:off x="2860707" y="202676"/>
            <a:ext cx="607817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Calibri"/>
                <a:cs typeface="Calibri"/>
              </a:rPr>
              <a:t>Conclusion and Future Scope</a:t>
            </a:r>
          </a:p>
        </p:txBody>
      </p:sp>
      <p:sp>
        <p:nvSpPr>
          <p:cNvPr id="6" name="TextBox 2">
            <a:extLst>
              <a:ext uri="{FF2B5EF4-FFF2-40B4-BE49-F238E27FC236}">
                <a16:creationId xmlns="" xmlns:a16="http://schemas.microsoft.com/office/drawing/2014/main" id="{D601ED30-FD00-4C27-B70E-68A874C79F7C}"/>
              </a:ext>
            </a:extLst>
          </p:cNvPr>
          <p:cNvSpPr txBox="1"/>
          <p:nvPr/>
        </p:nvSpPr>
        <p:spPr>
          <a:xfrm>
            <a:off x="613840" y="1150070"/>
            <a:ext cx="8777239" cy="39087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latin typeface="Calibri"/>
                <a:cs typeface="Calibri"/>
              </a:rPr>
              <a:t>Conclusion: </a:t>
            </a:r>
          </a:p>
          <a:p>
            <a:r>
              <a:rPr lang="en-IN" sz="1600">
                <a:latin typeface="Calibri"/>
                <a:ea typeface="Tahoma"/>
                <a:cs typeface="Tahoma"/>
              </a:rPr>
              <a:t>Extended Kalman filter is the ideal fusion technique when compared to others due to its high accuracy and low computational power requirements.</a:t>
            </a:r>
            <a:endParaRPr lang="en-IN" sz="1600">
              <a:latin typeface="Calibri"/>
              <a:cs typeface="Calibri"/>
            </a:endParaRPr>
          </a:p>
          <a:p>
            <a:endParaRPr lang="en-IN" sz="2000" b="1">
              <a:latin typeface="Calibri"/>
              <a:cs typeface="Calibri"/>
            </a:endParaRPr>
          </a:p>
          <a:p>
            <a:r>
              <a:rPr lang="en-IN" sz="2000" b="1">
                <a:latin typeface="Calibri"/>
                <a:cs typeface="Calibri"/>
              </a:rPr>
              <a:t>Application: </a:t>
            </a:r>
          </a:p>
          <a:p>
            <a:r>
              <a:rPr lang="en-IN" sz="1600">
                <a:latin typeface="Calibri"/>
                <a:ea typeface="Tahoma"/>
                <a:cs typeface="Tahoma"/>
              </a:rPr>
              <a:t>These sensors and fusion techniques can be used for application aimed at improving safety and avoiding a crash in all directions.</a:t>
            </a:r>
          </a:p>
          <a:p>
            <a:endParaRPr lang="en-IN" sz="2000" b="1">
              <a:latin typeface="Calibri"/>
              <a:cs typeface="Calibri"/>
            </a:endParaRPr>
          </a:p>
          <a:p>
            <a:r>
              <a:rPr lang="en-IN" sz="2000" b="1">
                <a:latin typeface="Calibri"/>
                <a:cs typeface="Calibri"/>
              </a:rPr>
              <a:t>Future Scope: </a:t>
            </a:r>
          </a:p>
          <a:p>
            <a:r>
              <a:rPr lang="en-IN" sz="1600">
                <a:latin typeface="Calibri"/>
                <a:ea typeface="Tahoma"/>
                <a:cs typeface="Tahoma"/>
              </a:rPr>
              <a:t>Technologies like artificial intelligence and machine learning can be incorporated into these sensor applications of the automobile to enhance driver safety. As the number of users of the vehicle is very large, it is very easy to collect and train the neural network which can take better decisions in crash situations and improve driver safety.</a:t>
            </a:r>
          </a:p>
          <a:p>
            <a:endParaRPr lang="en-IN" sz="2000" b="1">
              <a:latin typeface="Calibri"/>
              <a:cs typeface="Calibri"/>
            </a:endParaRPr>
          </a:p>
        </p:txBody>
      </p:sp>
    </p:spTree>
    <p:extLst>
      <p:ext uri="{BB962C8B-B14F-4D97-AF65-F5344CB8AC3E}">
        <p14:creationId xmlns:p14="http://schemas.microsoft.com/office/powerpoint/2010/main" val="5323359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365542FD-9C67-48C2-9D4A-02A70F85BC21}"/>
              </a:ext>
            </a:extLst>
          </p:cNvPr>
          <p:cNvSpPr txBox="1"/>
          <p:nvPr/>
        </p:nvSpPr>
        <p:spPr>
          <a:xfrm>
            <a:off x="2874838" y="217309"/>
            <a:ext cx="195185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Calibri"/>
                <a:cs typeface="Calibri"/>
              </a:rPr>
              <a:t>References</a:t>
            </a:r>
            <a:endParaRPr lang="en-US" sz="2800">
              <a:latin typeface="Calibri"/>
              <a:cs typeface="Calibri"/>
            </a:endParaRPr>
          </a:p>
        </p:txBody>
      </p:sp>
      <p:sp>
        <p:nvSpPr>
          <p:cNvPr id="3" name="TextBox 2"/>
          <p:cNvSpPr txBox="1"/>
          <p:nvPr/>
        </p:nvSpPr>
        <p:spPr>
          <a:xfrm>
            <a:off x="614150" y="1173706"/>
            <a:ext cx="8598089" cy="4031873"/>
          </a:xfrm>
          <a:prstGeom prst="rect">
            <a:avLst/>
          </a:prstGeom>
          <a:noFill/>
        </p:spPr>
        <p:txBody>
          <a:bodyPr wrap="square" rtlCol="0">
            <a:spAutoFit/>
          </a:bodyPr>
          <a:lstStyle/>
          <a:p>
            <a:r>
              <a:rPr lang="en-US" sz="1600" dirty="0" smtClean="0">
                <a:latin typeface="Calibri" panose="020F0502020204030204" pitchFamily="34" charset="0"/>
                <a:cs typeface="Calibri" panose="020F0502020204030204" pitchFamily="34" charset="0"/>
              </a:rPr>
              <a:t>[1]  </a:t>
            </a:r>
            <a:r>
              <a:rPr lang="en-US" sz="1600" dirty="0" err="1" smtClean="0">
                <a:latin typeface="Calibri" panose="020F0502020204030204" pitchFamily="34" charset="0"/>
                <a:cs typeface="Calibri" panose="020F0502020204030204" pitchFamily="34" charset="0"/>
              </a:rPr>
              <a:t>Raju</a:t>
            </a:r>
            <a:r>
              <a:rPr lang="en-US" sz="1600" dirty="0" smtClean="0">
                <a:latin typeface="Calibri" panose="020F0502020204030204" pitchFamily="34" charset="0"/>
                <a:cs typeface="Calibri" panose="020F0502020204030204" pitchFamily="34" charset="0"/>
              </a:rPr>
              <a:t>, </a:t>
            </a:r>
            <a:r>
              <a:rPr lang="en-US" sz="1600" dirty="0" smtClean="0">
                <a:latin typeface="Calibri" panose="020F0502020204030204" pitchFamily="34" charset="0"/>
                <a:ea typeface="Tahoma"/>
                <a:cs typeface="Calibri" panose="020F0502020204030204" pitchFamily="34" charset="0"/>
              </a:rPr>
              <a:t>" An intuitive guide to Autonomous Driving Vehicles", Medium 2019.</a:t>
            </a:r>
          </a:p>
          <a:p>
            <a:pPr marL="285750" indent="-285750">
              <a:buFont typeface="Arial" panose="020B0604020202020204" pitchFamily="34" charset="0"/>
              <a:buChar char="•"/>
            </a:pPr>
            <a:endParaRPr lang="en-US" sz="1600" dirty="0" smtClean="0">
              <a:latin typeface="Calibri" panose="020F0502020204030204" pitchFamily="34" charset="0"/>
              <a:ea typeface="Tahoma"/>
              <a:cs typeface="Calibri" panose="020F0502020204030204" pitchFamily="34" charset="0"/>
            </a:endParaRPr>
          </a:p>
          <a:p>
            <a:r>
              <a:rPr lang="en-US" sz="1600" dirty="0" smtClean="0">
                <a:latin typeface="Calibri" panose="020F0502020204030204" pitchFamily="34" charset="0"/>
                <a:ea typeface="Tahoma"/>
                <a:cs typeface="Calibri" panose="020F0502020204030204" pitchFamily="34" charset="0"/>
              </a:rPr>
              <a:t>[2]  R. </a:t>
            </a:r>
            <a:r>
              <a:rPr lang="en-US" sz="1600" dirty="0" err="1" smtClean="0">
                <a:latin typeface="Calibri" panose="020F0502020204030204" pitchFamily="34" charset="0"/>
                <a:ea typeface="Tahoma"/>
                <a:cs typeface="Calibri" panose="020F0502020204030204" pitchFamily="34" charset="0"/>
              </a:rPr>
              <a:t>Zetik</a:t>
            </a:r>
            <a:r>
              <a:rPr lang="en-US" sz="1600" dirty="0" smtClean="0">
                <a:latin typeface="Calibri" panose="020F0502020204030204" pitchFamily="34" charset="0"/>
                <a:ea typeface="Tahoma"/>
                <a:cs typeface="Calibri" panose="020F0502020204030204" pitchFamily="34" charset="0"/>
              </a:rPr>
              <a:t>, J. Sachs, and R. S. </a:t>
            </a:r>
            <a:r>
              <a:rPr lang="en-US" sz="1600" dirty="0" err="1" smtClean="0">
                <a:latin typeface="Calibri" panose="020F0502020204030204" pitchFamily="34" charset="0"/>
                <a:ea typeface="Tahoma"/>
                <a:cs typeface="Calibri" panose="020F0502020204030204" pitchFamily="34" charset="0"/>
              </a:rPr>
              <a:t>Thoma</a:t>
            </a:r>
            <a:r>
              <a:rPr lang="en-US" sz="1600" dirty="0" smtClean="0">
                <a:latin typeface="Calibri" panose="020F0502020204030204" pitchFamily="34" charset="0"/>
                <a:ea typeface="Tahoma"/>
                <a:cs typeface="Calibri" panose="020F0502020204030204" pitchFamily="34" charset="0"/>
              </a:rPr>
              <a:t>, “</a:t>
            </a:r>
            <a:r>
              <a:rPr lang="en-US" sz="1600" dirty="0" err="1" smtClean="0">
                <a:latin typeface="Calibri" panose="020F0502020204030204" pitchFamily="34" charset="0"/>
                <a:ea typeface="Tahoma"/>
                <a:cs typeface="Calibri" panose="020F0502020204030204" pitchFamily="34" charset="0"/>
              </a:rPr>
              <a:t>Uwb</a:t>
            </a:r>
            <a:r>
              <a:rPr lang="en-US" sz="1600" dirty="0" smtClean="0">
                <a:latin typeface="Calibri" panose="020F0502020204030204" pitchFamily="34" charset="0"/>
                <a:ea typeface="Tahoma"/>
                <a:cs typeface="Calibri" panose="020F0502020204030204" pitchFamily="34" charset="0"/>
              </a:rPr>
              <a:t> short-range radar sensing the architecture of a                                                                baseband, pseudo-noise </a:t>
            </a:r>
            <a:r>
              <a:rPr lang="en-US" sz="1600" dirty="0" err="1" smtClean="0">
                <a:latin typeface="Calibri" panose="020F0502020204030204" pitchFamily="34" charset="0"/>
                <a:ea typeface="Tahoma"/>
                <a:cs typeface="Calibri" panose="020F0502020204030204" pitchFamily="34" charset="0"/>
              </a:rPr>
              <a:t>uwb</a:t>
            </a:r>
            <a:r>
              <a:rPr lang="en-US" sz="1600" dirty="0" smtClean="0">
                <a:latin typeface="Calibri" panose="020F0502020204030204" pitchFamily="34" charset="0"/>
                <a:ea typeface="Tahoma"/>
                <a:cs typeface="Calibri" panose="020F0502020204030204" pitchFamily="34" charset="0"/>
              </a:rPr>
              <a:t> radar sensor,” IEEE Instrumentation &amp; Measurement Magazine, vol. 10, no. 2, pp. 39–45, 2007.</a:t>
            </a:r>
            <a:r>
              <a:rPr lang="en-US" sz="1600" dirty="0">
                <a:latin typeface="Calibri" panose="020F0502020204030204" pitchFamily="34" charset="0"/>
                <a:ea typeface="Tahoma"/>
                <a:cs typeface="Calibri" panose="020F0502020204030204" pitchFamily="34" charset="0"/>
              </a:rPr>
              <a:t> </a:t>
            </a:r>
            <a:endParaRPr lang="en-US" sz="1600" dirty="0" smtClean="0">
              <a:latin typeface="Calibri" panose="020F0502020204030204" pitchFamily="34" charset="0"/>
              <a:ea typeface="Tahoma"/>
              <a:cs typeface="Calibri" panose="020F0502020204030204" pitchFamily="34" charset="0"/>
            </a:endParaRPr>
          </a:p>
          <a:p>
            <a:pPr marL="285750" indent="-285750">
              <a:buFont typeface="Arial" panose="020B0604020202020204" pitchFamily="34" charset="0"/>
              <a:buChar char="•"/>
            </a:pPr>
            <a:endParaRPr lang="en-US" sz="1600" dirty="0">
              <a:latin typeface="Calibri" panose="020F0502020204030204" pitchFamily="34" charset="0"/>
              <a:ea typeface="Tahoma"/>
              <a:cs typeface="Calibri" panose="020F0502020204030204" pitchFamily="34" charset="0"/>
            </a:endParaRPr>
          </a:p>
          <a:p>
            <a:r>
              <a:rPr lang="en-US" sz="1600" dirty="0" smtClean="0">
                <a:latin typeface="Calibri" panose="020F0502020204030204" pitchFamily="34" charset="0"/>
                <a:ea typeface="Tahoma"/>
                <a:cs typeface="Calibri" panose="020F0502020204030204" pitchFamily="34" charset="0"/>
              </a:rPr>
              <a:t>[3]  </a:t>
            </a:r>
            <a:r>
              <a:rPr lang="en-US" sz="1600" dirty="0" err="1" smtClean="0">
                <a:latin typeface="Calibri" panose="020F0502020204030204" pitchFamily="34" charset="0"/>
                <a:ea typeface="Tahoma"/>
                <a:cs typeface="Calibri" panose="020F0502020204030204" pitchFamily="34" charset="0"/>
              </a:rPr>
              <a:t>Mozorov</a:t>
            </a:r>
            <a:r>
              <a:rPr lang="en-US" sz="1600" dirty="0">
                <a:latin typeface="Calibri" panose="020F0502020204030204" pitchFamily="34" charset="0"/>
                <a:ea typeface="Tahoma"/>
                <a:cs typeface="Calibri" panose="020F0502020204030204" pitchFamily="34" charset="0"/>
              </a:rPr>
              <a:t>, S., 2020. Ser94mor/Sensor-Fusion. [online] </a:t>
            </a:r>
            <a:r>
              <a:rPr lang="en-US" sz="1600" dirty="0" err="1">
                <a:latin typeface="Calibri" panose="020F0502020204030204" pitchFamily="34" charset="0"/>
                <a:ea typeface="Tahoma"/>
                <a:cs typeface="Calibri" panose="020F0502020204030204" pitchFamily="34" charset="0"/>
              </a:rPr>
              <a:t>GitHub</a:t>
            </a:r>
            <a:r>
              <a:rPr lang="en-US" sz="1600" dirty="0">
                <a:latin typeface="Calibri" panose="020F0502020204030204" pitchFamily="34" charset="0"/>
                <a:ea typeface="Tahoma"/>
                <a:cs typeface="Calibri" panose="020F0502020204030204" pitchFamily="34" charset="0"/>
              </a:rPr>
              <a:t>. Available at</a:t>
            </a:r>
            <a:r>
              <a:rPr lang="en-US" sz="1600" dirty="0" smtClean="0">
                <a:latin typeface="Calibri" panose="020F0502020204030204" pitchFamily="34" charset="0"/>
                <a:ea typeface="Tahoma"/>
                <a:cs typeface="Calibri" panose="020F0502020204030204" pitchFamily="34" charset="0"/>
              </a:rPr>
              <a:t>: </a:t>
            </a:r>
            <a:r>
              <a:rPr lang="en-US" sz="1600" dirty="0" smtClean="0">
                <a:latin typeface="Calibri" panose="020F0502020204030204" pitchFamily="34" charset="0"/>
                <a:ea typeface="Tahoma"/>
                <a:cs typeface="Calibri" panose="020F0502020204030204" pitchFamily="34" charset="0"/>
                <a:hlinkClick r:id="rId2"/>
              </a:rPr>
              <a:t>&lt;https://github.com /ser94mor/sensor-fusion</a:t>
            </a:r>
            <a:r>
              <a:rPr lang="en-US" sz="1600" dirty="0">
                <a:latin typeface="Calibri" panose="020F0502020204030204" pitchFamily="34" charset="0"/>
                <a:ea typeface="Tahoma"/>
                <a:cs typeface="Calibri" panose="020F0502020204030204" pitchFamily="34" charset="0"/>
                <a:hlinkClick r:id="rId2"/>
              </a:rPr>
              <a:t>&gt; </a:t>
            </a:r>
            <a:r>
              <a:rPr lang="en-US" sz="1600" dirty="0">
                <a:latin typeface="Calibri" panose="020F0502020204030204" pitchFamily="34" charset="0"/>
                <a:ea typeface="Tahoma"/>
                <a:cs typeface="Calibri" panose="020F0502020204030204" pitchFamily="34" charset="0"/>
              </a:rPr>
              <a:t>[Accessed </a:t>
            </a:r>
            <a:r>
              <a:rPr lang="en-US" sz="1600" dirty="0" smtClean="0">
                <a:latin typeface="Calibri" panose="020F0502020204030204" pitchFamily="34" charset="0"/>
                <a:ea typeface="Tahoma"/>
                <a:cs typeface="Calibri" panose="020F0502020204030204" pitchFamily="34" charset="0"/>
              </a:rPr>
              <a:t>22 May 2019].</a:t>
            </a:r>
          </a:p>
          <a:p>
            <a:endParaRPr lang="en-US" sz="1600" dirty="0" smtClean="0">
              <a:latin typeface="Calibri" panose="020F0502020204030204" pitchFamily="34" charset="0"/>
              <a:ea typeface="Tahoma"/>
              <a:cs typeface="Calibri" panose="020F0502020204030204" pitchFamily="34" charset="0"/>
            </a:endParaRPr>
          </a:p>
          <a:p>
            <a:r>
              <a:rPr lang="en-US" sz="1600" dirty="0" smtClean="0">
                <a:latin typeface="Calibri" panose="020F0502020204030204" pitchFamily="34" charset="0"/>
                <a:ea typeface="Tahoma"/>
                <a:cs typeface="Calibri" panose="020F0502020204030204" pitchFamily="34" charset="0"/>
              </a:rPr>
              <a:t>[4]  Cuevas</a:t>
            </a:r>
            <a:r>
              <a:rPr lang="en-US" sz="1600" dirty="0">
                <a:latin typeface="Calibri" panose="020F0502020204030204" pitchFamily="34" charset="0"/>
                <a:ea typeface="Tahoma"/>
                <a:cs typeface="Calibri" panose="020F0502020204030204" pitchFamily="34" charset="0"/>
              </a:rPr>
              <a:t>, M., 2020. Cuevas1208/Sensor-Fusion-With-Kalman-Filters. [online] </a:t>
            </a:r>
            <a:r>
              <a:rPr lang="en-US" sz="1600" dirty="0" err="1">
                <a:latin typeface="Calibri" panose="020F0502020204030204" pitchFamily="34" charset="0"/>
                <a:ea typeface="Tahoma"/>
                <a:cs typeface="Calibri" panose="020F0502020204030204" pitchFamily="34" charset="0"/>
              </a:rPr>
              <a:t>GitHub</a:t>
            </a:r>
            <a:r>
              <a:rPr lang="en-US" sz="1600" dirty="0">
                <a:latin typeface="Calibri" panose="020F0502020204030204" pitchFamily="34" charset="0"/>
                <a:ea typeface="Tahoma"/>
                <a:cs typeface="Calibri" panose="020F0502020204030204" pitchFamily="34" charset="0"/>
              </a:rPr>
              <a:t>. Available at: </a:t>
            </a:r>
            <a:r>
              <a:rPr lang="en-US" sz="1600" dirty="0">
                <a:latin typeface="Calibri" panose="020F0502020204030204" pitchFamily="34" charset="0"/>
                <a:ea typeface="Tahoma"/>
                <a:cs typeface="Calibri" panose="020F0502020204030204" pitchFamily="34" charset="0"/>
                <a:hlinkClick r:id="rId3"/>
              </a:rPr>
              <a:t>&lt;https://github.com/cuevas1208/Sensor-Fusion-with-Kalman-Filters/wiki&gt; </a:t>
            </a:r>
            <a:r>
              <a:rPr lang="en-US" sz="1600" dirty="0">
                <a:latin typeface="Calibri" panose="020F0502020204030204" pitchFamily="34" charset="0"/>
                <a:ea typeface="Tahoma"/>
                <a:cs typeface="Calibri" panose="020F0502020204030204" pitchFamily="34" charset="0"/>
              </a:rPr>
              <a:t>[Accessed 29 May 2017</a:t>
            </a:r>
            <a:r>
              <a:rPr lang="en-US" sz="1600" dirty="0" smtClean="0">
                <a:latin typeface="Calibri" panose="020F0502020204030204" pitchFamily="34" charset="0"/>
                <a:ea typeface="Tahoma"/>
                <a:cs typeface="Calibri" panose="020F0502020204030204" pitchFamily="34" charset="0"/>
              </a:rPr>
              <a:t>].</a:t>
            </a:r>
          </a:p>
          <a:p>
            <a:endParaRPr lang="en-US" sz="1600" dirty="0">
              <a:latin typeface="Calibri" panose="020F0502020204030204" pitchFamily="34" charset="0"/>
              <a:ea typeface="Tahoma"/>
              <a:cs typeface="Calibri" panose="020F0502020204030204" pitchFamily="34" charset="0"/>
            </a:endParaRPr>
          </a:p>
          <a:p>
            <a:r>
              <a:rPr lang="en-US" sz="1600" dirty="0" smtClean="0">
                <a:latin typeface="Calibri" panose="020F0502020204030204" pitchFamily="34" charset="0"/>
                <a:ea typeface="Tahoma"/>
                <a:cs typeface="Calibri" panose="020F0502020204030204" pitchFamily="34" charset="0"/>
              </a:rPr>
              <a:t>[</a:t>
            </a:r>
            <a:r>
              <a:rPr lang="en-US" sz="1600" dirty="0">
                <a:latin typeface="Calibri" panose="020F0502020204030204" pitchFamily="34" charset="0"/>
                <a:ea typeface="Tahoma"/>
                <a:cs typeface="Calibri" panose="020F0502020204030204" pitchFamily="34" charset="0"/>
              </a:rPr>
              <a:t>5] </a:t>
            </a:r>
            <a:r>
              <a:rPr lang="en-US" sz="1600" dirty="0" smtClean="0">
                <a:latin typeface="Calibri" panose="020F0502020204030204" pitchFamily="34" charset="0"/>
                <a:ea typeface="Tahoma"/>
                <a:cs typeface="Calibri" panose="020F0502020204030204" pitchFamily="34" charset="0"/>
              </a:rPr>
              <a:t> </a:t>
            </a:r>
            <a:r>
              <a:rPr lang="en-US" sz="1600" dirty="0" err="1" smtClean="0">
                <a:latin typeface="Calibri" panose="020F0502020204030204" pitchFamily="34" charset="0"/>
                <a:ea typeface="Tahoma"/>
                <a:cs typeface="Calibri" panose="020F0502020204030204" pitchFamily="34" charset="0"/>
              </a:rPr>
              <a:t>Negi</a:t>
            </a:r>
            <a:r>
              <a:rPr lang="en-US" sz="1600" dirty="0">
                <a:latin typeface="Calibri" panose="020F0502020204030204" pitchFamily="34" charset="0"/>
                <a:ea typeface="Tahoma"/>
                <a:cs typeface="Calibri" panose="020F0502020204030204" pitchFamily="34" charset="0"/>
              </a:rPr>
              <a:t>, S., 2018. Overview Of Kalman Filters. [online] Medium. Available at: </a:t>
            </a:r>
            <a:r>
              <a:rPr lang="en-US" sz="1600" dirty="0">
                <a:latin typeface="Calibri" panose="020F0502020204030204" pitchFamily="34" charset="0"/>
                <a:ea typeface="Tahoma"/>
                <a:cs typeface="Calibri" panose="020F0502020204030204" pitchFamily="34" charset="0"/>
                <a:hlinkClick r:id="rId4"/>
              </a:rPr>
              <a:t>&lt;https</a:t>
            </a:r>
            <a:r>
              <a:rPr lang="en-US" sz="1600" dirty="0" smtClean="0">
                <a:latin typeface="Calibri" panose="020F0502020204030204" pitchFamily="34" charset="0"/>
                <a:ea typeface="Tahoma"/>
                <a:cs typeface="Calibri" panose="020F0502020204030204" pitchFamily="34" charset="0"/>
                <a:hlinkClick r:id="rId4"/>
              </a:rPr>
              <a:t>:// medium.com/ @</a:t>
            </a:r>
            <a:r>
              <a:rPr lang="en-US" sz="1600" dirty="0">
                <a:latin typeface="Calibri" panose="020F0502020204030204" pitchFamily="34" charset="0"/>
                <a:ea typeface="Tahoma"/>
                <a:cs typeface="Calibri" panose="020F0502020204030204" pitchFamily="34" charset="0"/>
                <a:hlinkClick r:id="rId4"/>
              </a:rPr>
              <a:t>sameer.negi17/overview-of-kalman-filters-95d0ea71d13a&gt; </a:t>
            </a:r>
            <a:r>
              <a:rPr lang="en-US" sz="1600" dirty="0">
                <a:latin typeface="Calibri" panose="020F0502020204030204" pitchFamily="34" charset="0"/>
                <a:ea typeface="Tahoma"/>
                <a:cs typeface="Calibri" panose="020F0502020204030204" pitchFamily="34" charset="0"/>
              </a:rPr>
              <a:t>[Accessed 14 June 2018].</a:t>
            </a:r>
          </a:p>
          <a:p>
            <a:endParaRPr lang="en-US" sz="1600" dirty="0">
              <a:latin typeface="Calibri" panose="020F0502020204030204" pitchFamily="34" charset="0"/>
              <a:cs typeface="Calibri" panose="020F0502020204030204" pitchFamily="34" charset="0"/>
            </a:endParaRPr>
          </a:p>
          <a:p>
            <a:r>
              <a:rPr lang="en-US" sz="1600" dirty="0" smtClean="0">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12974666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690C430-F110-4D28-8C6A-FC58C56CB81D}"/>
              </a:ext>
            </a:extLst>
          </p:cNvPr>
          <p:cNvSpPr txBox="1"/>
          <p:nvPr/>
        </p:nvSpPr>
        <p:spPr>
          <a:xfrm>
            <a:off x="3948812" y="2592371"/>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latin typeface="Calibri"/>
                <a:cs typeface="Calibri"/>
              </a:rPr>
              <a:t>Thank You</a:t>
            </a:r>
          </a:p>
        </p:txBody>
      </p:sp>
    </p:spTree>
    <p:extLst>
      <p:ext uri="{BB962C8B-B14F-4D97-AF65-F5344CB8AC3E}">
        <p14:creationId xmlns:p14="http://schemas.microsoft.com/office/powerpoint/2010/main" val="8219293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F30D90-5789-4322-8EE9-4276CD7C92E2}"/>
              </a:ext>
            </a:extLst>
          </p:cNvPr>
          <p:cNvSpPr>
            <a:spLocks noGrp="1"/>
          </p:cNvSpPr>
          <p:nvPr>
            <p:ph type="title"/>
          </p:nvPr>
        </p:nvSpPr>
        <p:spPr/>
        <p:txBody>
          <a:bodyPr/>
          <a:lstStyle/>
          <a:p>
            <a:r>
              <a:rPr lang="en-US" dirty="0" smtClean="0">
                <a:latin typeface="Calibri"/>
                <a:cs typeface="Calibri"/>
              </a:rPr>
              <a:t>Contents</a:t>
            </a:r>
            <a:endParaRPr lang="en-US" dirty="0"/>
          </a:p>
        </p:txBody>
      </p:sp>
      <p:sp>
        <p:nvSpPr>
          <p:cNvPr id="3" name="Content Placeholder 2">
            <a:extLst>
              <a:ext uri="{FF2B5EF4-FFF2-40B4-BE49-F238E27FC236}">
                <a16:creationId xmlns="" xmlns:a16="http://schemas.microsoft.com/office/drawing/2014/main" id="{D3346057-D558-4834-86A2-90AF29199693}"/>
              </a:ext>
            </a:extLst>
          </p:cNvPr>
          <p:cNvSpPr>
            <a:spLocks noGrp="1"/>
          </p:cNvSpPr>
          <p:nvPr>
            <p:ph idx="1"/>
          </p:nvPr>
        </p:nvSpPr>
        <p:spPr>
          <a:xfrm>
            <a:off x="383534" y="1072492"/>
            <a:ext cx="9128956" cy="4454850"/>
          </a:xfrm>
        </p:spPr>
        <p:txBody>
          <a:bodyPr/>
          <a:lstStyle/>
          <a:p>
            <a:pPr>
              <a:buFont typeface="Arial" panose="020B0604020202020204" pitchFamily="34" charset="0"/>
              <a:buChar char="•"/>
            </a:pPr>
            <a:r>
              <a:rPr lang="en-US" dirty="0" smtClean="0">
                <a:cs typeface="Calibri"/>
              </a:rPr>
              <a:t>Introduction</a:t>
            </a:r>
          </a:p>
          <a:p>
            <a:pPr lvl="2">
              <a:buFont typeface="Arial" panose="020B0604020202020204" pitchFamily="34" charset="0"/>
              <a:buChar char="•"/>
            </a:pPr>
            <a:r>
              <a:rPr lang="en-US" dirty="0" smtClean="0">
                <a:cs typeface="Calibri"/>
              </a:rPr>
              <a:t>Sensors for ADAS</a:t>
            </a:r>
          </a:p>
          <a:p>
            <a:pPr>
              <a:buFont typeface="Arial" panose="020B0604020202020204" pitchFamily="34" charset="0"/>
              <a:buChar char="•"/>
            </a:pPr>
            <a:r>
              <a:rPr lang="en-US" dirty="0" smtClean="0">
                <a:cs typeface="Calibri"/>
              </a:rPr>
              <a:t>Parameters for Sensor Selection</a:t>
            </a:r>
          </a:p>
          <a:p>
            <a:pPr lvl="2">
              <a:buFont typeface="Arial" panose="020B0604020202020204" pitchFamily="34" charset="0"/>
              <a:buChar char="•"/>
            </a:pPr>
            <a:r>
              <a:rPr lang="en-US" dirty="0" smtClean="0">
                <a:cs typeface="Calibri"/>
              </a:rPr>
              <a:t>LiDAR Selection</a:t>
            </a:r>
          </a:p>
          <a:p>
            <a:pPr lvl="2">
              <a:buFont typeface="Arial" panose="020B0604020202020204" pitchFamily="34" charset="0"/>
              <a:buChar char="•"/>
            </a:pPr>
            <a:r>
              <a:rPr lang="en-US" dirty="0" smtClean="0">
                <a:cs typeface="Calibri"/>
              </a:rPr>
              <a:t>RADAR Selection</a:t>
            </a:r>
          </a:p>
          <a:p>
            <a:pPr>
              <a:buFont typeface="Arial" panose="020B0604020202020204" pitchFamily="34" charset="0"/>
              <a:buChar char="•"/>
            </a:pPr>
            <a:r>
              <a:rPr lang="en-US" dirty="0" smtClean="0">
                <a:cs typeface="Calibri"/>
              </a:rPr>
              <a:t>Kalman Filter</a:t>
            </a:r>
          </a:p>
          <a:p>
            <a:pPr lvl="2">
              <a:buFont typeface="Arial" panose="020B0604020202020204" pitchFamily="34" charset="0"/>
              <a:buChar char="•"/>
            </a:pPr>
            <a:r>
              <a:rPr lang="en-US" dirty="0" smtClean="0">
                <a:cs typeface="Calibri"/>
              </a:rPr>
              <a:t>Functioning</a:t>
            </a:r>
          </a:p>
          <a:p>
            <a:pPr lvl="2">
              <a:buFont typeface="Arial" panose="020B0604020202020204" pitchFamily="34" charset="0"/>
              <a:buChar char="•"/>
            </a:pPr>
            <a:r>
              <a:rPr lang="en-US" dirty="0" smtClean="0">
                <a:cs typeface="Calibri"/>
              </a:rPr>
              <a:t>Understanding</a:t>
            </a:r>
          </a:p>
          <a:p>
            <a:pPr lvl="2">
              <a:buFont typeface="Arial" panose="020B0604020202020204" pitchFamily="34" charset="0"/>
              <a:buChar char="•"/>
            </a:pPr>
            <a:r>
              <a:rPr lang="en-US" dirty="0" smtClean="0">
                <a:cs typeface="Calibri"/>
              </a:rPr>
              <a:t>Working</a:t>
            </a:r>
          </a:p>
          <a:p>
            <a:pPr>
              <a:buFont typeface="Arial" panose="020B0604020202020204" pitchFamily="34" charset="0"/>
              <a:buChar char="•"/>
            </a:pPr>
            <a:r>
              <a:rPr lang="en-US" dirty="0" smtClean="0">
                <a:cs typeface="Calibri"/>
              </a:rPr>
              <a:t>Comparison </a:t>
            </a:r>
          </a:p>
          <a:p>
            <a:pPr lvl="2">
              <a:buFont typeface="Arial" panose="020B0604020202020204" pitchFamily="34" charset="0"/>
              <a:buChar char="•"/>
            </a:pPr>
            <a:r>
              <a:rPr lang="en-US" dirty="0">
                <a:cs typeface="Calibri"/>
              </a:rPr>
              <a:t>Kalman Filter and Extended Kalman Filter</a:t>
            </a:r>
            <a:endParaRPr lang="en-US" dirty="0" smtClean="0">
              <a:cs typeface="Calibri"/>
            </a:endParaRPr>
          </a:p>
          <a:p>
            <a:pPr>
              <a:buFont typeface="Arial" panose="020B0604020202020204" pitchFamily="34" charset="0"/>
              <a:buChar char="•"/>
            </a:pPr>
            <a:r>
              <a:rPr lang="en-US" dirty="0" smtClean="0">
                <a:cs typeface="Calibri"/>
              </a:rPr>
              <a:t>Conclusion and Future Scope</a:t>
            </a:r>
          </a:p>
          <a:p>
            <a:pPr>
              <a:buFont typeface="Arial" panose="020B0604020202020204" pitchFamily="34" charset="0"/>
              <a:buChar char="•"/>
            </a:pPr>
            <a:endParaRPr lang="en-US" sz="2400" dirty="0" smtClean="0">
              <a:cs typeface="Calibri"/>
            </a:endParaRPr>
          </a:p>
          <a:p>
            <a:pPr>
              <a:buFont typeface="Arial" panose="020B0604020202020204" pitchFamily="34" charset="0"/>
              <a:buChar char="•"/>
            </a:pPr>
            <a:endParaRPr lang="en-US" sz="2400" dirty="0" smtClean="0">
              <a:cs typeface="Calibri"/>
            </a:endParaRPr>
          </a:p>
          <a:p>
            <a:pPr>
              <a:buFont typeface="Arial" panose="020B0604020202020204" pitchFamily="34" charset="0"/>
              <a:buChar char="•"/>
            </a:pPr>
            <a:endParaRPr lang="en-US" sz="2400" dirty="0">
              <a:cs typeface="Calibri"/>
            </a:endParaRPr>
          </a:p>
        </p:txBody>
      </p:sp>
    </p:spTree>
    <p:extLst>
      <p:ext uri="{BB962C8B-B14F-4D97-AF65-F5344CB8AC3E}">
        <p14:creationId xmlns:p14="http://schemas.microsoft.com/office/powerpoint/2010/main" val="31137049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F30D90-5789-4322-8EE9-4276CD7C92E2}"/>
              </a:ext>
            </a:extLst>
          </p:cNvPr>
          <p:cNvSpPr>
            <a:spLocks noGrp="1"/>
          </p:cNvSpPr>
          <p:nvPr>
            <p:ph type="title"/>
          </p:nvPr>
        </p:nvSpPr>
        <p:spPr/>
        <p:txBody>
          <a:bodyPr/>
          <a:lstStyle/>
          <a:p>
            <a:r>
              <a:rPr lang="en-US" dirty="0">
                <a:latin typeface="Calibri"/>
                <a:cs typeface="Calibri"/>
              </a:rPr>
              <a:t>Introduction</a:t>
            </a:r>
            <a:endParaRPr lang="en-US" dirty="0"/>
          </a:p>
        </p:txBody>
      </p:sp>
      <p:sp>
        <p:nvSpPr>
          <p:cNvPr id="3" name="Content Placeholder 2">
            <a:extLst>
              <a:ext uri="{FF2B5EF4-FFF2-40B4-BE49-F238E27FC236}">
                <a16:creationId xmlns="" xmlns:a16="http://schemas.microsoft.com/office/drawing/2014/main" id="{D3346057-D558-4834-86A2-90AF29199693}"/>
              </a:ext>
            </a:extLst>
          </p:cNvPr>
          <p:cNvSpPr>
            <a:spLocks noGrp="1"/>
          </p:cNvSpPr>
          <p:nvPr>
            <p:ph idx="1"/>
          </p:nvPr>
        </p:nvSpPr>
        <p:spPr/>
        <p:txBody>
          <a:bodyPr/>
          <a:lstStyle/>
          <a:p>
            <a:r>
              <a:rPr lang="en-US">
                <a:latin typeface="Calibri"/>
                <a:cs typeface="Calibri"/>
              </a:rPr>
              <a:t>What are Advanced Driver Assistance Systems (ADAS)? </a:t>
            </a:r>
          </a:p>
          <a:p>
            <a:r>
              <a:rPr lang="en-US" sz="1600" b="0">
                <a:latin typeface="Calibri"/>
                <a:cs typeface="Calibri"/>
              </a:rPr>
              <a:t>        Advanced driver-assistance systems (ADAS) are electronic systems that assist drivers in driving and parking functions. Through a safe human-machine interface, ADAS increase car and road safety.</a:t>
            </a:r>
            <a:endParaRPr lang="en-US"/>
          </a:p>
          <a:p>
            <a:endParaRPr lang="en-US" sz="1600">
              <a:latin typeface="Calibri"/>
              <a:cs typeface="Calibri"/>
            </a:endParaRPr>
          </a:p>
          <a:p>
            <a:r>
              <a:rPr lang="en-US">
                <a:latin typeface="Calibri"/>
                <a:cs typeface="Calibri"/>
              </a:rPr>
              <a:t>Necessity of Advanced Driver Assistance Systems (ADAS)</a:t>
            </a:r>
            <a:endParaRPr lang="en-US">
              <a:cs typeface="Calibri"/>
            </a:endParaRPr>
          </a:p>
          <a:p>
            <a:pPr>
              <a:buFont typeface="Arial"/>
              <a:buChar char="•"/>
            </a:pPr>
            <a:r>
              <a:rPr lang="en-US" sz="1600" b="0">
                <a:latin typeface="Calibri"/>
                <a:cs typeface="Calibri"/>
              </a:rPr>
              <a:t>Prevent accidents: Make vehicles smart enough to predict accident in beforehand and take necessary action. </a:t>
            </a:r>
            <a:endParaRPr lang="en-US" sz="1600" b="0">
              <a:cs typeface="Calibri"/>
            </a:endParaRPr>
          </a:p>
          <a:p>
            <a:pPr>
              <a:buFont typeface="Arial"/>
              <a:buChar char="•"/>
            </a:pPr>
            <a:r>
              <a:rPr lang="en-US" sz="1600" b="0">
                <a:latin typeface="Calibri"/>
                <a:cs typeface="Calibri"/>
              </a:rPr>
              <a:t>Increases the driver and passenger safety</a:t>
            </a:r>
            <a:endParaRPr lang="en-US" sz="1600" b="0">
              <a:cs typeface="Calibri"/>
            </a:endParaRPr>
          </a:p>
          <a:p>
            <a:pPr>
              <a:buFont typeface="Arial"/>
              <a:buChar char="•"/>
            </a:pPr>
            <a:r>
              <a:rPr lang="en-US" sz="1600" b="0">
                <a:latin typeface="Calibri"/>
                <a:cs typeface="Calibri"/>
              </a:rPr>
              <a:t>Enhance the driver comfort and better driving experience</a:t>
            </a:r>
          </a:p>
          <a:p>
            <a:pPr>
              <a:buFont typeface="Arial"/>
              <a:buChar char="•"/>
            </a:pPr>
            <a:r>
              <a:rPr lang="en-US" sz="1600" b="0">
                <a:latin typeface="Calibri"/>
                <a:cs typeface="Calibri"/>
              </a:rPr>
              <a:t>Enhance the traffic and road awareness</a:t>
            </a:r>
            <a:endParaRPr lang="en-US" sz="1600" b="0">
              <a:cs typeface="Calibri"/>
            </a:endParaRPr>
          </a:p>
          <a:p>
            <a:pPr>
              <a:buFont typeface="Arial"/>
              <a:buChar char="•"/>
            </a:pPr>
            <a:r>
              <a:rPr lang="en-US" sz="1600" b="0">
                <a:latin typeface="Calibri"/>
                <a:cs typeface="Calibri"/>
              </a:rPr>
              <a:t>Enhance the fuel consumption</a:t>
            </a:r>
            <a:endParaRPr lang="en-US" sz="1600" b="0">
              <a:cs typeface="Calibri"/>
            </a:endParaRPr>
          </a:p>
          <a:p>
            <a:pPr>
              <a:buFont typeface="Arial"/>
              <a:buChar char="•"/>
            </a:pPr>
            <a:endParaRPr lang="en-US" sz="1600" b="0">
              <a:latin typeface="Calibri"/>
              <a:cs typeface="Calibri"/>
            </a:endParaRPr>
          </a:p>
          <a:p>
            <a:r>
              <a:rPr lang="en-US">
                <a:latin typeface="Calibri"/>
                <a:cs typeface="Calibri"/>
              </a:rPr>
              <a:t>Applications of ADAS</a:t>
            </a:r>
            <a:endParaRPr lang="en-US" sz="1600">
              <a:latin typeface="Calibri"/>
              <a:cs typeface="Calibri"/>
            </a:endParaRPr>
          </a:p>
          <a:p>
            <a:r>
              <a:rPr lang="en-US" sz="1600" b="0">
                <a:latin typeface="Calibri"/>
                <a:cs typeface="Calibri"/>
              </a:rPr>
              <a:t>Electronic stability control (ESC), anti-lock braking systems (ABS), and lane keeping assistant (LKA).</a:t>
            </a:r>
            <a:endParaRPr lang="en-US" sz="1600">
              <a:latin typeface="Calibri"/>
              <a:cs typeface="Calibri"/>
            </a:endParaRPr>
          </a:p>
          <a:p>
            <a:endParaRPr lang="en-US">
              <a:cs typeface="Calibri"/>
            </a:endParaRPr>
          </a:p>
        </p:txBody>
      </p:sp>
    </p:spTree>
    <p:extLst>
      <p:ext uri="{BB962C8B-B14F-4D97-AF65-F5344CB8AC3E}">
        <p14:creationId xmlns:p14="http://schemas.microsoft.com/office/powerpoint/2010/main" val="32694715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0B085C6-69F2-42F6-A0D5-95BBF0B94200}"/>
              </a:ext>
            </a:extLst>
          </p:cNvPr>
          <p:cNvSpPr>
            <a:spLocks noGrp="1"/>
          </p:cNvSpPr>
          <p:nvPr>
            <p:ph type="title"/>
          </p:nvPr>
        </p:nvSpPr>
        <p:spPr/>
        <p:txBody>
          <a:bodyPr/>
          <a:lstStyle/>
          <a:p>
            <a:r>
              <a:rPr lang="en-US">
                <a:latin typeface="Calibri"/>
                <a:cs typeface="Calibri"/>
              </a:rPr>
              <a:t>Sensors for ADAS  </a:t>
            </a:r>
            <a:endParaRPr lang="en-US"/>
          </a:p>
        </p:txBody>
      </p:sp>
      <p:sp>
        <p:nvSpPr>
          <p:cNvPr id="3" name="Content Placeholder 2">
            <a:extLst>
              <a:ext uri="{FF2B5EF4-FFF2-40B4-BE49-F238E27FC236}">
                <a16:creationId xmlns="" xmlns:a16="http://schemas.microsoft.com/office/drawing/2014/main" id="{5F356F70-4357-4F6B-B902-01A215E95D6F}"/>
              </a:ext>
            </a:extLst>
          </p:cNvPr>
          <p:cNvSpPr>
            <a:spLocks noGrp="1"/>
          </p:cNvSpPr>
          <p:nvPr>
            <p:ph idx="1"/>
          </p:nvPr>
        </p:nvSpPr>
        <p:spPr/>
        <p:txBody>
          <a:bodyPr/>
          <a:lstStyle/>
          <a:p>
            <a:pPr marL="0" indent="0"/>
            <a:r>
              <a:rPr lang="en-US" kern="1200">
                <a:latin typeface="Calibri"/>
                <a:cs typeface="Calibri"/>
              </a:rPr>
              <a:t>Sensors in ADAS: Lidar, Radar, Vision sensors: IR Camera, Mono Camera, Stereo Camera, and ultrasonic sensor</a:t>
            </a:r>
          </a:p>
          <a:p>
            <a:r>
              <a:rPr lang="en-US" kern="1200">
                <a:latin typeface="Calibri"/>
                <a:cs typeface="Calibri"/>
              </a:rPr>
              <a:t>Why sensor fusion? </a:t>
            </a:r>
          </a:p>
        </p:txBody>
      </p:sp>
      <p:pic>
        <p:nvPicPr>
          <p:cNvPr id="4" name="Picture 4" descr="A screenshot of a video game&#10;&#10;Description automatically generated">
            <a:extLst>
              <a:ext uri="{FF2B5EF4-FFF2-40B4-BE49-F238E27FC236}">
                <a16:creationId xmlns="" xmlns:a16="http://schemas.microsoft.com/office/drawing/2014/main" id="{ACBAA720-0A8D-4ADF-AABB-B7A98A51FBBA}"/>
              </a:ext>
            </a:extLst>
          </p:cNvPr>
          <p:cNvPicPr>
            <a:picLocks noChangeAspect="1"/>
          </p:cNvPicPr>
          <p:nvPr/>
        </p:nvPicPr>
        <p:blipFill rotWithShape="1">
          <a:blip r:embed="rId2"/>
          <a:srcRect l="7027" t="17563" r="-541" b="11111"/>
          <a:stretch/>
        </p:blipFill>
        <p:spPr>
          <a:xfrm>
            <a:off x="1556182" y="2257879"/>
            <a:ext cx="7113996" cy="2734504"/>
          </a:xfrm>
          <a:prstGeom prst="rect">
            <a:avLst/>
          </a:prstGeom>
        </p:spPr>
      </p:pic>
      <p:grpSp>
        <p:nvGrpSpPr>
          <p:cNvPr id="5" name="Group 4">
            <a:extLst>
              <a:ext uri="{FF2B5EF4-FFF2-40B4-BE49-F238E27FC236}">
                <a16:creationId xmlns="" xmlns:a16="http://schemas.microsoft.com/office/drawing/2014/main" id="{A5E98070-3034-4FC4-A7AB-46B6D1AEBD08}"/>
              </a:ext>
            </a:extLst>
          </p:cNvPr>
          <p:cNvGrpSpPr/>
          <p:nvPr/>
        </p:nvGrpSpPr>
        <p:grpSpPr>
          <a:xfrm>
            <a:off x="3276499" y="5112275"/>
            <a:ext cx="3120366" cy="307777"/>
            <a:chOff x="3060838" y="5126651"/>
            <a:chExt cx="3120366" cy="307777"/>
          </a:xfrm>
        </p:grpSpPr>
        <p:sp>
          <p:nvSpPr>
            <p:cNvPr id="6" name="Oval 5">
              <a:extLst>
                <a:ext uri="{FF2B5EF4-FFF2-40B4-BE49-F238E27FC236}">
                  <a16:creationId xmlns="" xmlns:a16="http://schemas.microsoft.com/office/drawing/2014/main" id="{8E25D031-694D-4B7F-B40C-A48405E7A650}"/>
                </a:ext>
              </a:extLst>
            </p:cNvPr>
            <p:cNvSpPr/>
            <p:nvPr/>
          </p:nvSpPr>
          <p:spPr>
            <a:xfrm>
              <a:off x="4046887" y="5136724"/>
              <a:ext cx="236101" cy="235671"/>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alibri" panose="020F0502020204030204" pitchFamily="34" charset="0"/>
                <a:cs typeface="Calibri"/>
              </a:endParaRPr>
            </a:p>
          </p:txBody>
        </p:sp>
        <p:sp>
          <p:nvSpPr>
            <p:cNvPr id="7" name="Oval 6">
              <a:extLst>
                <a:ext uri="{FF2B5EF4-FFF2-40B4-BE49-F238E27FC236}">
                  <a16:creationId xmlns="" xmlns:a16="http://schemas.microsoft.com/office/drawing/2014/main" id="{04BE0896-A201-4319-A7F9-B56999390197}"/>
                </a:ext>
              </a:extLst>
            </p:cNvPr>
            <p:cNvSpPr/>
            <p:nvPr/>
          </p:nvSpPr>
          <p:spPr>
            <a:xfrm>
              <a:off x="3060838" y="5136724"/>
              <a:ext cx="236101" cy="235671"/>
            </a:xfrm>
            <a:prstGeom prst="ellipse">
              <a:avLst/>
            </a:prstGeom>
            <a:solidFill>
              <a:srgbClr val="FF3C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alibri" panose="020F0502020204030204" pitchFamily="34" charset="0"/>
                <a:cs typeface="Calibri"/>
              </a:endParaRPr>
            </a:p>
          </p:txBody>
        </p:sp>
        <p:sp>
          <p:nvSpPr>
            <p:cNvPr id="8" name="Oval 7">
              <a:extLst>
                <a:ext uri="{FF2B5EF4-FFF2-40B4-BE49-F238E27FC236}">
                  <a16:creationId xmlns="" xmlns:a16="http://schemas.microsoft.com/office/drawing/2014/main" id="{ECFF61D6-B1B1-407B-8751-A4049E24B606}"/>
                </a:ext>
              </a:extLst>
            </p:cNvPr>
            <p:cNvSpPr/>
            <p:nvPr/>
          </p:nvSpPr>
          <p:spPr>
            <a:xfrm>
              <a:off x="5177414" y="5136724"/>
              <a:ext cx="236101" cy="235671"/>
            </a:xfrm>
            <a:prstGeom prst="ellipse">
              <a:avLst/>
            </a:prstGeom>
            <a:solidFill>
              <a:schemeClr val="accent1">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alibri" panose="020F0502020204030204" pitchFamily="34" charset="0"/>
                <a:cs typeface="Calibri"/>
              </a:endParaRPr>
            </a:p>
          </p:txBody>
        </p:sp>
        <p:sp>
          <p:nvSpPr>
            <p:cNvPr id="9" name="TextBox 8">
              <a:extLst>
                <a:ext uri="{FF2B5EF4-FFF2-40B4-BE49-F238E27FC236}">
                  <a16:creationId xmlns="" xmlns:a16="http://schemas.microsoft.com/office/drawing/2014/main" id="{8F3CFB03-94F4-4376-B772-3F95CD34C5A5}"/>
                </a:ext>
              </a:extLst>
            </p:cNvPr>
            <p:cNvSpPr txBox="1"/>
            <p:nvPr/>
          </p:nvSpPr>
          <p:spPr>
            <a:xfrm>
              <a:off x="5522720" y="5126651"/>
              <a:ext cx="65848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cs typeface="Calibri"/>
                </a:rPr>
                <a:t>Good </a:t>
              </a:r>
              <a:endParaRPr lang="en-US">
                <a:latin typeface="Calibri" panose="020F0502020204030204" pitchFamily="34" charset="0"/>
                <a:cs typeface="Calibri" panose="020F0502020204030204" pitchFamily="34" charset="0"/>
              </a:endParaRPr>
            </a:p>
          </p:txBody>
        </p:sp>
        <p:sp>
          <p:nvSpPr>
            <p:cNvPr id="10" name="TextBox 9">
              <a:extLst>
                <a:ext uri="{FF2B5EF4-FFF2-40B4-BE49-F238E27FC236}">
                  <a16:creationId xmlns="" xmlns:a16="http://schemas.microsoft.com/office/drawing/2014/main" id="{1CA8BB14-B235-4529-BAF7-B9FF665C1A6F}"/>
                </a:ext>
              </a:extLst>
            </p:cNvPr>
            <p:cNvSpPr txBox="1"/>
            <p:nvPr/>
          </p:nvSpPr>
          <p:spPr>
            <a:xfrm>
              <a:off x="4368373" y="5126651"/>
              <a:ext cx="68723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cs typeface="Calibri"/>
                </a:rPr>
                <a:t>Mixed</a:t>
              </a:r>
              <a:endParaRPr lang="en-US">
                <a:latin typeface="Calibri" panose="020F0502020204030204" pitchFamily="34" charset="0"/>
                <a:cs typeface="Calibri" panose="020F0502020204030204" pitchFamily="34" charset="0"/>
              </a:endParaRPr>
            </a:p>
          </p:txBody>
        </p:sp>
        <p:sp>
          <p:nvSpPr>
            <p:cNvPr id="11" name="TextBox 10">
              <a:extLst>
                <a:ext uri="{FF2B5EF4-FFF2-40B4-BE49-F238E27FC236}">
                  <a16:creationId xmlns="" xmlns:a16="http://schemas.microsoft.com/office/drawing/2014/main" id="{647AE56D-870E-4E24-A9AD-FB75DAA677FE}"/>
                </a:ext>
              </a:extLst>
            </p:cNvPr>
            <p:cNvSpPr txBox="1"/>
            <p:nvPr/>
          </p:nvSpPr>
          <p:spPr>
            <a:xfrm>
              <a:off x="3294488" y="5126651"/>
              <a:ext cx="58659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cs typeface="Calibri"/>
                </a:rPr>
                <a:t>Poor</a:t>
              </a:r>
              <a:endParaRPr lang="en-US">
                <a:latin typeface="Calibri" panose="020F0502020204030204" pitchFamily="34" charset="0"/>
                <a:cs typeface="Calibri" panose="020F0502020204030204" pitchFamily="34" charset="0"/>
              </a:endParaRPr>
            </a:p>
          </p:txBody>
        </p:sp>
      </p:grpSp>
      <p:sp>
        <p:nvSpPr>
          <p:cNvPr id="12" name="TextBox 11">
            <a:extLst>
              <a:ext uri="{FF2B5EF4-FFF2-40B4-BE49-F238E27FC236}">
                <a16:creationId xmlns="" xmlns:a16="http://schemas.microsoft.com/office/drawing/2014/main" id="{DB02C294-21C4-42AB-A98A-2026904E6BBB}"/>
              </a:ext>
            </a:extLst>
          </p:cNvPr>
          <p:cNvSpPr txBox="1"/>
          <p:nvPr/>
        </p:nvSpPr>
        <p:spPr>
          <a:xfrm>
            <a:off x="2014063" y="5434077"/>
            <a:ext cx="5731844"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latin typeface="Calibri"/>
                <a:cs typeface="Calibri"/>
              </a:rPr>
              <a:t>Fig. 1:  Performance Comparison of Camera, Lidar and Radar for various parameters [1]</a:t>
            </a:r>
          </a:p>
        </p:txBody>
      </p:sp>
    </p:spTree>
    <p:extLst>
      <p:ext uri="{BB962C8B-B14F-4D97-AF65-F5344CB8AC3E}">
        <p14:creationId xmlns:p14="http://schemas.microsoft.com/office/powerpoint/2010/main" val="3940398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a:extLst>
              <a:ext uri="{FF2B5EF4-FFF2-40B4-BE49-F238E27FC236}">
                <a16:creationId xmlns="" xmlns:a16="http://schemas.microsoft.com/office/drawing/2014/main" id="{9E21B845-61AD-4F49-969D-BD34DE3E5D45}"/>
              </a:ext>
            </a:extLst>
          </p:cNvPr>
          <p:cNvSpPr txBox="1">
            <a:spLocks/>
          </p:cNvSpPr>
          <p:nvPr/>
        </p:nvSpPr>
        <p:spPr bwMode="auto">
          <a:xfrm>
            <a:off x="2878138" y="180305"/>
            <a:ext cx="7004050" cy="9087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baseline="0">
                <a:solidFill>
                  <a:schemeClr val="bg1"/>
                </a:solidFill>
                <a:latin typeface="Calibri" pitchFamily="34" charset="0"/>
                <a:ea typeface="+mj-ea"/>
                <a:cs typeface="+mj-cs"/>
              </a:defRPr>
            </a:lvl1pPr>
            <a:lvl2pPr algn="l" rtl="0" eaLnBrk="0" fontAlgn="base" hangingPunct="0">
              <a:spcBef>
                <a:spcPct val="0"/>
              </a:spcBef>
              <a:spcAft>
                <a:spcPct val="0"/>
              </a:spcAft>
              <a:defRPr sz="2400" b="1">
                <a:solidFill>
                  <a:srgbClr val="0E3192"/>
                </a:solidFill>
                <a:latin typeface="Tahoma" pitchFamily="34" charset="0"/>
              </a:defRPr>
            </a:lvl2pPr>
            <a:lvl3pPr algn="l" rtl="0" eaLnBrk="0" fontAlgn="base" hangingPunct="0">
              <a:spcBef>
                <a:spcPct val="0"/>
              </a:spcBef>
              <a:spcAft>
                <a:spcPct val="0"/>
              </a:spcAft>
              <a:defRPr sz="2400" b="1">
                <a:solidFill>
                  <a:srgbClr val="0E3192"/>
                </a:solidFill>
                <a:latin typeface="Tahoma" pitchFamily="34" charset="0"/>
              </a:defRPr>
            </a:lvl3pPr>
            <a:lvl4pPr algn="l" rtl="0" eaLnBrk="0" fontAlgn="base" hangingPunct="0">
              <a:spcBef>
                <a:spcPct val="0"/>
              </a:spcBef>
              <a:spcAft>
                <a:spcPct val="0"/>
              </a:spcAft>
              <a:defRPr sz="2400" b="1">
                <a:solidFill>
                  <a:srgbClr val="0E3192"/>
                </a:solidFill>
                <a:latin typeface="Tahoma" pitchFamily="34" charset="0"/>
              </a:defRPr>
            </a:lvl4pPr>
            <a:lvl5pPr algn="l" rtl="0" eaLnBrk="0" fontAlgn="base" hangingPunct="0">
              <a:spcBef>
                <a:spcPct val="0"/>
              </a:spcBef>
              <a:spcAft>
                <a:spcPct val="0"/>
              </a:spcAft>
              <a:defRPr sz="2400" b="1">
                <a:solidFill>
                  <a:srgbClr val="0E3192"/>
                </a:solidFill>
                <a:latin typeface="Tahoma" pitchFamily="34" charset="0"/>
              </a:defRPr>
            </a:lvl5pPr>
            <a:lvl6pPr marL="457200" algn="l" rtl="0" fontAlgn="base">
              <a:spcBef>
                <a:spcPct val="0"/>
              </a:spcBef>
              <a:spcAft>
                <a:spcPct val="0"/>
              </a:spcAft>
              <a:defRPr sz="2400" b="1">
                <a:solidFill>
                  <a:srgbClr val="0E3192"/>
                </a:solidFill>
                <a:latin typeface="Tahoma" pitchFamily="34" charset="0"/>
              </a:defRPr>
            </a:lvl6pPr>
            <a:lvl7pPr marL="914400" algn="l" rtl="0" fontAlgn="base">
              <a:spcBef>
                <a:spcPct val="0"/>
              </a:spcBef>
              <a:spcAft>
                <a:spcPct val="0"/>
              </a:spcAft>
              <a:defRPr sz="2400" b="1">
                <a:solidFill>
                  <a:srgbClr val="0E3192"/>
                </a:solidFill>
                <a:latin typeface="Tahoma" pitchFamily="34" charset="0"/>
              </a:defRPr>
            </a:lvl7pPr>
            <a:lvl8pPr marL="1371600" algn="l" rtl="0" fontAlgn="base">
              <a:spcBef>
                <a:spcPct val="0"/>
              </a:spcBef>
              <a:spcAft>
                <a:spcPct val="0"/>
              </a:spcAft>
              <a:defRPr sz="2400" b="1">
                <a:solidFill>
                  <a:srgbClr val="0E3192"/>
                </a:solidFill>
                <a:latin typeface="Tahoma" pitchFamily="34" charset="0"/>
              </a:defRPr>
            </a:lvl8pPr>
            <a:lvl9pPr marL="1828800" algn="l" rtl="0" fontAlgn="base">
              <a:spcBef>
                <a:spcPct val="0"/>
              </a:spcBef>
              <a:spcAft>
                <a:spcPct val="0"/>
              </a:spcAft>
              <a:defRPr sz="2400" b="1">
                <a:solidFill>
                  <a:srgbClr val="0E3192"/>
                </a:solidFill>
                <a:latin typeface="Tahoma" pitchFamily="34" charset="0"/>
              </a:defRPr>
            </a:lvl9pPr>
          </a:lstStyle>
          <a:p>
            <a:r>
              <a:rPr lang="en-US" sz="2800" kern="0" cap="none">
                <a:latin typeface="Calibri"/>
                <a:cs typeface="Calibri"/>
              </a:rPr>
              <a:t>Parameters for LiDAR Selection</a:t>
            </a:r>
            <a:endParaRPr lang="en-US" sz="2800" kern="0" cap="none"/>
          </a:p>
        </p:txBody>
      </p:sp>
      <p:sp>
        <p:nvSpPr>
          <p:cNvPr id="21" name="TextBox 20">
            <a:extLst>
              <a:ext uri="{FF2B5EF4-FFF2-40B4-BE49-F238E27FC236}">
                <a16:creationId xmlns="" xmlns:a16="http://schemas.microsoft.com/office/drawing/2014/main" id="{065F68D3-9936-490C-B532-70C284432DC5}"/>
              </a:ext>
            </a:extLst>
          </p:cNvPr>
          <p:cNvSpPr txBox="1"/>
          <p:nvPr/>
        </p:nvSpPr>
        <p:spPr>
          <a:xfrm>
            <a:off x="488504" y="1818112"/>
            <a:ext cx="3816424" cy="3785652"/>
          </a:xfrm>
          <a:prstGeom prst="rect">
            <a:avLst/>
          </a:prstGeom>
          <a:noFill/>
        </p:spPr>
        <p:txBody>
          <a:bodyPr wrap="square" rtlCol="0">
            <a:spAutoFit/>
          </a:bodyPr>
          <a:lstStyle/>
          <a:p>
            <a:pPr algn="just"/>
            <a:r>
              <a:rPr lang="de-DE" sz="1600" b="1">
                <a:latin typeface="Calibri" panose="020F0502020204030204" pitchFamily="34" charset="0"/>
                <a:cs typeface="Calibri" panose="020F0502020204030204" pitchFamily="34" charset="0"/>
              </a:rPr>
              <a:t>Range: </a:t>
            </a:r>
            <a:r>
              <a:rPr lang="de-DE" sz="1600">
                <a:latin typeface="Calibri" panose="020F0502020204030204" pitchFamily="34" charset="0"/>
                <a:cs typeface="Calibri" panose="020F0502020204030204" pitchFamily="34" charset="0"/>
              </a:rPr>
              <a:t>Trade-off </a:t>
            </a:r>
            <a:r>
              <a:rPr lang="en-US" sz="1600">
                <a:latin typeface="Calibri" panose="020F0502020204030204" pitchFamily="34" charset="0"/>
                <a:cs typeface="Calibri" panose="020F0502020204030204" pitchFamily="34" charset="0"/>
              </a:rPr>
              <a:t> between maximizing the probability of pulse detection vs minimizing the false positive probability. Reflected in the cost vs range plot for different LiDAR’s.</a:t>
            </a:r>
          </a:p>
          <a:p>
            <a:pPr marL="285750" indent="-285750" algn="just">
              <a:buFontTx/>
              <a:buChar char="-"/>
            </a:pPr>
            <a:endParaRPr lang="de-DE" sz="1600">
              <a:latin typeface="Calibri" panose="020F0502020204030204" pitchFamily="34" charset="0"/>
              <a:cs typeface="Calibri" panose="020F0502020204030204" pitchFamily="34" charset="0"/>
            </a:endParaRPr>
          </a:p>
          <a:p>
            <a:pPr algn="just"/>
            <a:r>
              <a:rPr lang="de-DE" sz="1600" b="1">
                <a:latin typeface="Calibri" panose="020F0502020204030204" pitchFamily="34" charset="0"/>
                <a:cs typeface="Calibri" panose="020F0502020204030204" pitchFamily="34" charset="0"/>
              </a:rPr>
              <a:t>Points per </a:t>
            </a:r>
            <a:r>
              <a:rPr lang="de-DE" sz="1600" b="1" err="1">
                <a:latin typeface="Calibri" panose="020F0502020204030204" pitchFamily="34" charset="0"/>
                <a:cs typeface="Calibri" panose="020F0502020204030204" pitchFamily="34" charset="0"/>
              </a:rPr>
              <a:t>second</a:t>
            </a:r>
            <a:r>
              <a:rPr lang="de-DE" sz="1600" b="1">
                <a:latin typeface="Calibri" panose="020F0502020204030204" pitchFamily="34" charset="0"/>
                <a:cs typeface="Calibri" panose="020F0502020204030204" pitchFamily="34" charset="0"/>
              </a:rPr>
              <a:t>: </a:t>
            </a:r>
            <a:r>
              <a:rPr lang="de-DE" sz="1600">
                <a:latin typeface="Calibri" panose="020F0502020204030204" pitchFamily="34" charset="0"/>
                <a:cs typeface="Calibri" panose="020F0502020204030204" pitchFamily="34" charset="0"/>
              </a:rPr>
              <a:t>Accounting </a:t>
            </a:r>
            <a:r>
              <a:rPr lang="de-DE" sz="1600" err="1">
                <a:latin typeface="Calibri" panose="020F0502020204030204" pitchFamily="34" charset="0"/>
                <a:cs typeface="Calibri" panose="020F0502020204030204" pitchFamily="34" charset="0"/>
              </a:rPr>
              <a:t>for</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higher</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processing</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requirement</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with</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the</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increase</a:t>
            </a:r>
            <a:r>
              <a:rPr lang="de-DE" sz="1600">
                <a:latin typeface="Calibri" panose="020F0502020204030204" pitchFamily="34" charset="0"/>
                <a:cs typeface="Calibri" panose="020F0502020204030204" pitchFamily="34" charset="0"/>
              </a:rPr>
              <a:t> in </a:t>
            </a:r>
            <a:r>
              <a:rPr lang="de-DE" sz="1600" err="1">
                <a:latin typeface="Calibri" panose="020F0502020204030204" pitchFamily="34" charset="0"/>
                <a:cs typeface="Calibri" panose="020F0502020204030204" pitchFamily="34" charset="0"/>
              </a:rPr>
              <a:t>the</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number</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of</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data</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points</a:t>
            </a:r>
            <a:r>
              <a:rPr lang="de-DE" sz="1600">
                <a:latin typeface="Calibri" panose="020F0502020204030204" pitchFamily="34" charset="0"/>
                <a:cs typeface="Calibri" panose="020F0502020204030204" pitchFamily="34" charset="0"/>
              </a:rPr>
              <a:t>.</a:t>
            </a:r>
          </a:p>
          <a:p>
            <a:pPr marL="285750" indent="-285750" algn="just">
              <a:buFontTx/>
              <a:buChar char="-"/>
            </a:pPr>
            <a:endParaRPr lang="de-DE" sz="1600">
              <a:latin typeface="Calibri" panose="020F0502020204030204" pitchFamily="34" charset="0"/>
              <a:cs typeface="Calibri" panose="020F0502020204030204" pitchFamily="34" charset="0"/>
            </a:endParaRPr>
          </a:p>
          <a:p>
            <a:pPr algn="just"/>
            <a:r>
              <a:rPr lang="de-DE" sz="1600" b="1" err="1">
                <a:latin typeface="Calibri" panose="020F0502020204030204" pitchFamily="34" charset="0"/>
                <a:cs typeface="Calibri" panose="020F0502020204030204" pitchFamily="34" charset="0"/>
              </a:rPr>
              <a:t>Accuracy</a:t>
            </a:r>
            <a:r>
              <a:rPr lang="de-DE" sz="1600" b="1">
                <a:latin typeface="Calibri" panose="020F0502020204030204" pitchFamily="34" charset="0"/>
                <a:cs typeface="Calibri" panose="020F0502020204030204" pitchFamily="34" charset="0"/>
              </a:rPr>
              <a:t>: </a:t>
            </a:r>
            <a:r>
              <a:rPr lang="de-DE" sz="1600">
                <a:latin typeface="Calibri" panose="020F0502020204030204" pitchFamily="34" charset="0"/>
                <a:cs typeface="Calibri" panose="020F0502020204030204" pitchFamily="34" charset="0"/>
              </a:rPr>
              <a:t>Ability </a:t>
            </a:r>
            <a:r>
              <a:rPr lang="de-DE" sz="1600" err="1">
                <a:latin typeface="Calibri" panose="020F0502020204030204" pitchFamily="34" charset="0"/>
                <a:cs typeface="Calibri" panose="020F0502020204030204" pitchFamily="34" charset="0"/>
              </a:rPr>
              <a:t>to</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maintain</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tight</a:t>
            </a:r>
            <a:r>
              <a:rPr lang="de-DE" sz="1600">
                <a:latin typeface="Calibri" panose="020F0502020204030204" pitchFamily="34" charset="0"/>
                <a:cs typeface="Calibri" panose="020F0502020204030204" pitchFamily="34" charset="0"/>
              </a:rPr>
              <a:t> beam </a:t>
            </a:r>
            <a:r>
              <a:rPr lang="de-DE" sz="1600" err="1">
                <a:latin typeface="Calibri" panose="020F0502020204030204" pitchFamily="34" charset="0"/>
                <a:cs typeface="Calibri" panose="020F0502020204030204" pitchFamily="34" charset="0"/>
              </a:rPr>
              <a:t>diameter</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over</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long</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ranges</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has</a:t>
            </a:r>
            <a:r>
              <a:rPr lang="de-DE" sz="1600">
                <a:latin typeface="Calibri" panose="020F0502020204030204" pitchFamily="34" charset="0"/>
                <a:cs typeface="Calibri" panose="020F0502020204030204" pitchFamily="34" charset="0"/>
              </a:rPr>
              <a:t> an </a:t>
            </a:r>
            <a:r>
              <a:rPr lang="de-DE" sz="1600" err="1">
                <a:latin typeface="Calibri" panose="020F0502020204030204" pitchFamily="34" charset="0"/>
                <a:cs typeface="Calibri" panose="020F0502020204030204" pitchFamily="34" charset="0"/>
              </a:rPr>
              <a:t>impact</a:t>
            </a:r>
            <a:r>
              <a:rPr lang="de-DE" sz="1600">
                <a:latin typeface="Calibri" panose="020F0502020204030204" pitchFamily="34" charset="0"/>
                <a:cs typeface="Calibri" panose="020F0502020204030204" pitchFamily="34" charset="0"/>
              </a:rPr>
              <a:t> on </a:t>
            </a:r>
            <a:r>
              <a:rPr lang="de-DE" sz="1600" err="1">
                <a:latin typeface="Calibri" panose="020F0502020204030204" pitchFamily="34" charset="0"/>
                <a:cs typeface="Calibri" panose="020F0502020204030204" pitchFamily="34" charset="0"/>
              </a:rPr>
              <a:t>the</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cost</a:t>
            </a:r>
            <a:r>
              <a:rPr lang="de-DE" sz="1600">
                <a:latin typeface="Calibri" panose="020F0502020204030204" pitchFamily="34" charset="0"/>
                <a:cs typeface="Calibri" panose="020F0502020204030204" pitchFamily="34" charset="0"/>
              </a:rPr>
              <a:t>. </a:t>
            </a:r>
          </a:p>
          <a:p>
            <a:pPr algn="just"/>
            <a:endParaRPr lang="de-DE" sz="1600">
              <a:latin typeface="Calibri" panose="020F0502020204030204" pitchFamily="34" charset="0"/>
              <a:cs typeface="Calibri" panose="020F0502020204030204" pitchFamily="34" charset="0"/>
            </a:endParaRPr>
          </a:p>
          <a:p>
            <a:pPr algn="just"/>
            <a:r>
              <a:rPr lang="de-DE" sz="1600" b="1">
                <a:latin typeface="Calibri" panose="020F0502020204030204" pitchFamily="34" charset="0"/>
                <a:cs typeface="Calibri" panose="020F0502020204030204" pitchFamily="34" charset="0"/>
              </a:rPr>
              <a:t>Overall Score: </a:t>
            </a:r>
            <a:r>
              <a:rPr lang="de-DE" sz="1600" err="1">
                <a:latin typeface="Calibri" panose="020F0502020204030204" pitchFamily="34" charset="0"/>
                <a:cs typeface="Calibri" panose="020F0502020204030204" pitchFamily="34" charset="0"/>
              </a:rPr>
              <a:t>weighted</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assessment</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of</a:t>
            </a:r>
            <a:r>
              <a:rPr lang="de-DE" sz="1600">
                <a:latin typeface="Calibri" panose="020F0502020204030204" pitchFamily="34" charset="0"/>
                <a:cs typeface="Calibri" panose="020F0502020204030204" pitchFamily="34" charset="0"/>
              </a:rPr>
              <a:t> different </a:t>
            </a:r>
            <a:r>
              <a:rPr lang="de-DE" sz="1600" err="1">
                <a:latin typeface="Calibri" panose="020F0502020204030204" pitchFamily="34" charset="0"/>
                <a:cs typeface="Calibri" panose="020F0502020204030204" pitchFamily="34" charset="0"/>
              </a:rPr>
              <a:t>LiDAR‘s</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based</a:t>
            </a:r>
            <a:r>
              <a:rPr lang="de-DE" sz="1600">
                <a:latin typeface="Calibri" panose="020F0502020204030204" pitchFamily="34" charset="0"/>
                <a:cs typeface="Calibri" panose="020F0502020204030204" pitchFamily="34" charset="0"/>
              </a:rPr>
              <a:t> on </a:t>
            </a:r>
            <a:r>
              <a:rPr lang="de-DE" sz="1600" err="1">
                <a:latin typeface="Calibri" panose="020F0502020204030204" pitchFamily="34" charset="0"/>
                <a:cs typeface="Calibri" panose="020F0502020204030204" pitchFamily="34" charset="0"/>
              </a:rPr>
              <a:t>the</a:t>
            </a:r>
            <a:r>
              <a:rPr lang="de-DE" sz="1600">
                <a:latin typeface="Calibri" panose="020F0502020204030204" pitchFamily="34" charset="0"/>
                <a:cs typeface="Calibri" panose="020F0502020204030204" pitchFamily="34" charset="0"/>
              </a:rPr>
              <a:t> </a:t>
            </a:r>
            <a:r>
              <a:rPr lang="de-DE" sz="1600" err="1">
                <a:latin typeface="Calibri" panose="020F0502020204030204" pitchFamily="34" charset="0"/>
                <a:cs typeface="Calibri" panose="020F0502020204030204" pitchFamily="34" charset="0"/>
              </a:rPr>
              <a:t>parameters</a:t>
            </a:r>
            <a:r>
              <a:rPr lang="de-DE" sz="1600">
                <a:latin typeface="Calibri" panose="020F0502020204030204" pitchFamily="34" charset="0"/>
                <a:cs typeface="Calibri" panose="020F0502020204030204" pitchFamily="34" charset="0"/>
              </a:rPr>
              <a:t>. </a:t>
            </a:r>
            <a:endParaRPr lang="en-US" sz="1600">
              <a:latin typeface="Calibri" panose="020F0502020204030204" pitchFamily="34" charset="0"/>
              <a:cs typeface="Calibri" panose="020F0502020204030204" pitchFamily="34" charset="0"/>
            </a:endParaRPr>
          </a:p>
        </p:txBody>
      </p:sp>
      <p:sp>
        <p:nvSpPr>
          <p:cNvPr id="22" name="TextBox 21">
            <a:extLst>
              <a:ext uri="{FF2B5EF4-FFF2-40B4-BE49-F238E27FC236}">
                <a16:creationId xmlns="" xmlns:a16="http://schemas.microsoft.com/office/drawing/2014/main" id="{08CBECB1-226E-41C3-B774-7C76D4FEEF39}"/>
              </a:ext>
            </a:extLst>
          </p:cNvPr>
          <p:cNvSpPr txBox="1"/>
          <p:nvPr/>
        </p:nvSpPr>
        <p:spPr>
          <a:xfrm>
            <a:off x="629160" y="1376772"/>
            <a:ext cx="2514866" cy="369332"/>
          </a:xfrm>
          <a:prstGeom prst="rect">
            <a:avLst/>
          </a:prstGeom>
          <a:noFill/>
        </p:spPr>
        <p:txBody>
          <a:bodyPr wrap="square" rtlCol="0">
            <a:spAutoFit/>
          </a:bodyPr>
          <a:lstStyle/>
          <a:p>
            <a:r>
              <a:rPr lang="en-US" sz="1800" b="1">
                <a:latin typeface="Calibri" panose="020F0502020204030204" pitchFamily="34" charset="0"/>
                <a:cs typeface="Calibri" panose="020F0502020204030204" pitchFamily="34" charset="0"/>
              </a:rPr>
              <a:t>Cost based variation </a:t>
            </a:r>
          </a:p>
        </p:txBody>
      </p:sp>
      <p:grpSp>
        <p:nvGrpSpPr>
          <p:cNvPr id="28" name="Group 27">
            <a:extLst>
              <a:ext uri="{FF2B5EF4-FFF2-40B4-BE49-F238E27FC236}">
                <a16:creationId xmlns="" xmlns:a16="http://schemas.microsoft.com/office/drawing/2014/main" id="{CAECEC77-F09E-4BDF-9BD6-5AE85A0220E8}"/>
              </a:ext>
            </a:extLst>
          </p:cNvPr>
          <p:cNvGrpSpPr>
            <a:grpSpLocks noChangeAspect="1"/>
          </p:cNvGrpSpPr>
          <p:nvPr/>
        </p:nvGrpSpPr>
        <p:grpSpPr>
          <a:xfrm>
            <a:off x="4340932" y="1160748"/>
            <a:ext cx="5541256" cy="4282260"/>
            <a:chOff x="4595898" y="1339184"/>
            <a:chExt cx="5722013" cy="4421949"/>
          </a:xfrm>
        </p:grpSpPr>
        <p:pic>
          <p:nvPicPr>
            <p:cNvPr id="25" name="Picture 24" descr="A close up of a map&#10;&#10;Description automatically generated">
              <a:extLst>
                <a:ext uri="{FF2B5EF4-FFF2-40B4-BE49-F238E27FC236}">
                  <a16:creationId xmlns="" xmlns:a16="http://schemas.microsoft.com/office/drawing/2014/main" id="{D35F1BC7-E4A7-41B7-9112-151271C396F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229" r="56109"/>
            <a:stretch/>
          </p:blipFill>
          <p:spPr>
            <a:xfrm>
              <a:off x="4595898" y="1339185"/>
              <a:ext cx="2874444" cy="4410203"/>
            </a:xfrm>
            <a:prstGeom prst="rect">
              <a:avLst/>
            </a:prstGeom>
          </p:spPr>
        </p:pic>
        <p:pic>
          <p:nvPicPr>
            <p:cNvPr id="27" name="Picture 26" descr="A close up of a map&#10;&#10;Description automatically generated">
              <a:extLst>
                <a:ext uri="{FF2B5EF4-FFF2-40B4-BE49-F238E27FC236}">
                  <a16:creationId xmlns="" xmlns:a16="http://schemas.microsoft.com/office/drawing/2014/main" id="{90DC77FF-0545-47C4-986C-F161AF1F22D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384" r="10393"/>
            <a:stretch/>
          </p:blipFill>
          <p:spPr>
            <a:xfrm>
              <a:off x="7470342" y="1339184"/>
              <a:ext cx="2847569" cy="4421949"/>
            </a:xfrm>
            <a:prstGeom prst="rect">
              <a:avLst/>
            </a:prstGeom>
          </p:spPr>
        </p:pic>
      </p:grpSp>
      <p:sp>
        <p:nvSpPr>
          <p:cNvPr id="29" name="Rectangle 28">
            <a:extLst>
              <a:ext uri="{FF2B5EF4-FFF2-40B4-BE49-F238E27FC236}">
                <a16:creationId xmlns="" xmlns:a16="http://schemas.microsoft.com/office/drawing/2014/main" id="{84CF28F0-3CDE-489A-B3F6-E454432794FF}"/>
              </a:ext>
            </a:extLst>
          </p:cNvPr>
          <p:cNvSpPr/>
          <p:nvPr/>
        </p:nvSpPr>
        <p:spPr>
          <a:xfrm>
            <a:off x="4520952" y="5337212"/>
            <a:ext cx="5361236" cy="461665"/>
          </a:xfrm>
          <a:prstGeom prst="rect">
            <a:avLst/>
          </a:prstGeom>
        </p:spPr>
        <p:txBody>
          <a:bodyPr wrap="square">
            <a:spAutoFit/>
          </a:bodyPr>
          <a:lstStyle/>
          <a:p>
            <a:r>
              <a:rPr lang="en-US" sz="1200" dirty="0">
                <a:latin typeface="Calibri" panose="020F0502020204030204" pitchFamily="34" charset="0"/>
                <a:cs typeface="Calibri" panose="020F0502020204030204" pitchFamily="34" charset="0"/>
              </a:rPr>
              <a:t>Fig. 2: Cost based comparison of </a:t>
            </a:r>
            <a:r>
              <a:rPr lang="en-US" sz="1200" dirty="0" err="1">
                <a:latin typeface="Calibri" panose="020F0502020204030204" pitchFamily="34" charset="0"/>
                <a:cs typeface="Calibri" panose="020F0502020204030204" pitchFamily="34" charset="0"/>
              </a:rPr>
              <a:t>LiDARs</a:t>
            </a:r>
            <a:r>
              <a:rPr lang="en-US" sz="1200" dirty="0">
                <a:latin typeface="Calibri" panose="020F0502020204030204" pitchFamily="34" charset="0"/>
                <a:cs typeface="Calibri" panose="020F0502020204030204" pitchFamily="34" charset="0"/>
              </a:rPr>
              <a:t> a) Range b) Points per second c) Accuracy and d) Overall Score.</a:t>
            </a:r>
          </a:p>
        </p:txBody>
      </p:sp>
      <p:sp>
        <p:nvSpPr>
          <p:cNvPr id="30" name="TextBox 29">
            <a:extLst>
              <a:ext uri="{FF2B5EF4-FFF2-40B4-BE49-F238E27FC236}">
                <a16:creationId xmlns="" xmlns:a16="http://schemas.microsoft.com/office/drawing/2014/main" id="{1AB9A8D9-86F9-4FE4-BC9E-7D945CBDB26B}"/>
              </a:ext>
            </a:extLst>
          </p:cNvPr>
          <p:cNvSpPr txBox="1"/>
          <p:nvPr/>
        </p:nvSpPr>
        <p:spPr>
          <a:xfrm>
            <a:off x="460472" y="980728"/>
            <a:ext cx="2152268" cy="400110"/>
          </a:xfrm>
          <a:prstGeom prst="rect">
            <a:avLst/>
          </a:prstGeom>
          <a:noFill/>
        </p:spPr>
        <p:txBody>
          <a:bodyPr wrap="square" rtlCol="0">
            <a:spAutoFit/>
          </a:bodyPr>
          <a:lstStyle/>
          <a:p>
            <a:r>
              <a:rPr lang="en-US" sz="2000" b="1">
                <a:latin typeface="Calibri" panose="020F0502020204030204" pitchFamily="34" charset="0"/>
                <a:cs typeface="Calibri" panose="020F0502020204030204" pitchFamily="34" charset="0"/>
              </a:rPr>
              <a:t>LiDAR Selection</a:t>
            </a:r>
          </a:p>
        </p:txBody>
      </p:sp>
    </p:spTree>
    <p:extLst>
      <p:ext uri="{BB962C8B-B14F-4D97-AF65-F5344CB8AC3E}">
        <p14:creationId xmlns:p14="http://schemas.microsoft.com/office/powerpoint/2010/main" val="1371140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a:extLst>
              <a:ext uri="{FF2B5EF4-FFF2-40B4-BE49-F238E27FC236}">
                <a16:creationId xmlns="" xmlns:a16="http://schemas.microsoft.com/office/drawing/2014/main" id="{9E21B845-61AD-4F49-969D-BD34DE3E5D45}"/>
              </a:ext>
            </a:extLst>
          </p:cNvPr>
          <p:cNvSpPr txBox="1">
            <a:spLocks/>
          </p:cNvSpPr>
          <p:nvPr/>
        </p:nvSpPr>
        <p:spPr bwMode="auto">
          <a:xfrm>
            <a:off x="2878138" y="180305"/>
            <a:ext cx="7004050" cy="9087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baseline="0">
                <a:solidFill>
                  <a:schemeClr val="bg1"/>
                </a:solidFill>
                <a:latin typeface="Calibri" pitchFamily="34" charset="0"/>
                <a:ea typeface="+mj-ea"/>
                <a:cs typeface="+mj-cs"/>
              </a:defRPr>
            </a:lvl1pPr>
            <a:lvl2pPr algn="l" rtl="0" eaLnBrk="0" fontAlgn="base" hangingPunct="0">
              <a:spcBef>
                <a:spcPct val="0"/>
              </a:spcBef>
              <a:spcAft>
                <a:spcPct val="0"/>
              </a:spcAft>
              <a:defRPr sz="2400" b="1">
                <a:solidFill>
                  <a:srgbClr val="0E3192"/>
                </a:solidFill>
                <a:latin typeface="Tahoma" pitchFamily="34" charset="0"/>
              </a:defRPr>
            </a:lvl2pPr>
            <a:lvl3pPr algn="l" rtl="0" eaLnBrk="0" fontAlgn="base" hangingPunct="0">
              <a:spcBef>
                <a:spcPct val="0"/>
              </a:spcBef>
              <a:spcAft>
                <a:spcPct val="0"/>
              </a:spcAft>
              <a:defRPr sz="2400" b="1">
                <a:solidFill>
                  <a:srgbClr val="0E3192"/>
                </a:solidFill>
                <a:latin typeface="Tahoma" pitchFamily="34" charset="0"/>
              </a:defRPr>
            </a:lvl3pPr>
            <a:lvl4pPr algn="l" rtl="0" eaLnBrk="0" fontAlgn="base" hangingPunct="0">
              <a:spcBef>
                <a:spcPct val="0"/>
              </a:spcBef>
              <a:spcAft>
                <a:spcPct val="0"/>
              </a:spcAft>
              <a:defRPr sz="2400" b="1">
                <a:solidFill>
                  <a:srgbClr val="0E3192"/>
                </a:solidFill>
                <a:latin typeface="Tahoma" pitchFamily="34" charset="0"/>
              </a:defRPr>
            </a:lvl4pPr>
            <a:lvl5pPr algn="l" rtl="0" eaLnBrk="0" fontAlgn="base" hangingPunct="0">
              <a:spcBef>
                <a:spcPct val="0"/>
              </a:spcBef>
              <a:spcAft>
                <a:spcPct val="0"/>
              </a:spcAft>
              <a:defRPr sz="2400" b="1">
                <a:solidFill>
                  <a:srgbClr val="0E3192"/>
                </a:solidFill>
                <a:latin typeface="Tahoma" pitchFamily="34" charset="0"/>
              </a:defRPr>
            </a:lvl5pPr>
            <a:lvl6pPr marL="457200" algn="l" rtl="0" fontAlgn="base">
              <a:spcBef>
                <a:spcPct val="0"/>
              </a:spcBef>
              <a:spcAft>
                <a:spcPct val="0"/>
              </a:spcAft>
              <a:defRPr sz="2400" b="1">
                <a:solidFill>
                  <a:srgbClr val="0E3192"/>
                </a:solidFill>
                <a:latin typeface="Tahoma" pitchFamily="34" charset="0"/>
              </a:defRPr>
            </a:lvl6pPr>
            <a:lvl7pPr marL="914400" algn="l" rtl="0" fontAlgn="base">
              <a:spcBef>
                <a:spcPct val="0"/>
              </a:spcBef>
              <a:spcAft>
                <a:spcPct val="0"/>
              </a:spcAft>
              <a:defRPr sz="2400" b="1">
                <a:solidFill>
                  <a:srgbClr val="0E3192"/>
                </a:solidFill>
                <a:latin typeface="Tahoma" pitchFamily="34" charset="0"/>
              </a:defRPr>
            </a:lvl7pPr>
            <a:lvl8pPr marL="1371600" algn="l" rtl="0" fontAlgn="base">
              <a:spcBef>
                <a:spcPct val="0"/>
              </a:spcBef>
              <a:spcAft>
                <a:spcPct val="0"/>
              </a:spcAft>
              <a:defRPr sz="2400" b="1">
                <a:solidFill>
                  <a:srgbClr val="0E3192"/>
                </a:solidFill>
                <a:latin typeface="Tahoma" pitchFamily="34" charset="0"/>
              </a:defRPr>
            </a:lvl8pPr>
            <a:lvl9pPr marL="1828800" algn="l" rtl="0" fontAlgn="base">
              <a:spcBef>
                <a:spcPct val="0"/>
              </a:spcBef>
              <a:spcAft>
                <a:spcPct val="0"/>
              </a:spcAft>
              <a:defRPr sz="2400" b="1">
                <a:solidFill>
                  <a:srgbClr val="0E3192"/>
                </a:solidFill>
                <a:latin typeface="Tahoma" pitchFamily="34" charset="0"/>
              </a:defRPr>
            </a:lvl9pPr>
          </a:lstStyle>
          <a:p>
            <a:r>
              <a:rPr lang="en-US" sz="2800" kern="0" cap="none">
                <a:latin typeface="Calibri"/>
                <a:cs typeface="Calibri"/>
              </a:rPr>
              <a:t>Parameters for RADAR Selection</a:t>
            </a:r>
            <a:endParaRPr lang="en-US" sz="2800" kern="0" cap="none"/>
          </a:p>
        </p:txBody>
      </p:sp>
      <p:sp>
        <p:nvSpPr>
          <p:cNvPr id="13" name="TextBox 12">
            <a:extLst>
              <a:ext uri="{FF2B5EF4-FFF2-40B4-BE49-F238E27FC236}">
                <a16:creationId xmlns="" xmlns:a16="http://schemas.microsoft.com/office/drawing/2014/main" id="{D1CCD5AB-2FFB-459C-9787-75F509EA1FCA}"/>
              </a:ext>
            </a:extLst>
          </p:cNvPr>
          <p:cNvSpPr txBox="1"/>
          <p:nvPr/>
        </p:nvSpPr>
        <p:spPr>
          <a:xfrm>
            <a:off x="460472" y="980728"/>
            <a:ext cx="2152268" cy="400110"/>
          </a:xfrm>
          <a:prstGeom prst="rect">
            <a:avLst/>
          </a:prstGeom>
          <a:noFill/>
        </p:spPr>
        <p:txBody>
          <a:bodyPr wrap="square" rtlCol="0">
            <a:spAutoFit/>
          </a:bodyPr>
          <a:lstStyle/>
          <a:p>
            <a:r>
              <a:rPr lang="en-US" sz="2000" b="1">
                <a:latin typeface="Calibri" panose="020F0502020204030204" pitchFamily="34" charset="0"/>
                <a:cs typeface="Calibri" panose="020F0502020204030204" pitchFamily="34" charset="0"/>
              </a:rPr>
              <a:t>RADAR Selection</a:t>
            </a:r>
          </a:p>
        </p:txBody>
      </p:sp>
      <mc:AlternateContent xmlns:mc="http://schemas.openxmlformats.org/markup-compatibility/2006" xmlns:a14="http://schemas.microsoft.com/office/drawing/2010/main">
        <mc:Choice Requires="a14">
          <p:sp>
            <p:nvSpPr>
              <p:cNvPr id="21" name="TextBox 20">
                <a:extLst>
                  <a:ext uri="{FF2B5EF4-FFF2-40B4-BE49-F238E27FC236}">
                    <a16:creationId xmlns="" xmlns:a16="http://schemas.microsoft.com/office/drawing/2014/main" id="{065F68D3-9936-490C-B532-70C284432DC5}"/>
                  </a:ext>
                </a:extLst>
              </p:cNvPr>
              <p:cNvSpPr txBox="1"/>
              <p:nvPr/>
            </p:nvSpPr>
            <p:spPr>
              <a:xfrm>
                <a:off x="488504" y="1380838"/>
                <a:ext cx="5612045" cy="4401590"/>
              </a:xfrm>
              <a:prstGeom prst="rect">
                <a:avLst/>
              </a:prstGeom>
              <a:noFill/>
            </p:spPr>
            <p:txBody>
              <a:bodyPr wrap="square" rtlCol="0">
                <a:spAutoFit/>
              </a:bodyPr>
              <a:lstStyle/>
              <a:p>
                <a:pPr algn="just"/>
                <a:r>
                  <a:rPr lang="de-DE" sz="1600" b="1">
                    <a:latin typeface="Calibri" panose="020F0502020204030204" pitchFamily="34" charset="0"/>
                    <a:cs typeface="Calibri" panose="020F0502020204030204" pitchFamily="34" charset="0"/>
                  </a:rPr>
                  <a:t>Range Resolution: </a:t>
                </a:r>
                <a:r>
                  <a:rPr lang="de-DE" sz="1600">
                    <a:latin typeface="Calibri" panose="020F0502020204030204" pitchFamily="34" charset="0"/>
                    <a:cs typeface="Calibri" panose="020F0502020204030204" pitchFamily="34" charset="0"/>
                  </a:rPr>
                  <a:t>Ability to distinguish between targets that are very close to each other</a:t>
                </a:r>
                <a:r>
                  <a:rPr lang="en-US" sz="1600">
                    <a:latin typeface="Calibri" panose="020F0502020204030204" pitchFamily="34" charset="0"/>
                    <a:cs typeface="Calibri" panose="020F0502020204030204" pitchFamily="34" charset="0"/>
                  </a:rPr>
                  <a:t>.</a:t>
                </a:r>
              </a:p>
              <a:p>
                <a:pPr algn="just"/>
                <a:r>
                  <a:rPr lang="en-US" sz="1600">
                    <a:latin typeface="Calibri" panose="020F0502020204030204" pitchFamily="34" charset="0"/>
                    <a:cs typeface="Calibri" panose="020F0502020204030204" pitchFamily="34" charset="0"/>
                  </a:rPr>
                  <a:t>It is dependent on the chirp bandwidth </a:t>
                </a:r>
                <a:r>
                  <a:rPr lang="en-US" sz="1600" i="1" err="1">
                    <a:latin typeface="Calibri" panose="020F0502020204030204" pitchFamily="34" charset="0"/>
                    <a:cs typeface="Calibri" panose="020F0502020204030204" pitchFamily="34" charset="0"/>
                  </a:rPr>
                  <a:t>B</a:t>
                </a:r>
                <a:r>
                  <a:rPr lang="en-US" sz="1600" i="1" baseline="-25000" err="1">
                    <a:latin typeface="Calibri" panose="020F0502020204030204" pitchFamily="34" charset="0"/>
                    <a:cs typeface="Calibri" panose="020F0502020204030204" pitchFamily="34" charset="0"/>
                  </a:rPr>
                  <a:t>sweep</a:t>
                </a:r>
                <a:r>
                  <a:rPr lang="en-US" sz="1600">
                    <a:latin typeface="Calibri" panose="020F0502020204030204" pitchFamily="34" charset="0"/>
                    <a:cs typeface="Calibri" panose="020F0502020204030204" pitchFamily="34" charset="0"/>
                  </a:rPr>
                  <a:t> as seen in            Fig.3 [2, Fig.1] and is given as:</a:t>
                </a:r>
              </a:p>
              <a:p>
                <a:pPr algn="just"/>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cs typeface="Calibri" panose="020F0502020204030204" pitchFamily="34" charset="0"/>
                        </a:rPr>
                        <m:t>𝑑</m:t>
                      </m:r>
                      <m:r>
                        <a:rPr lang="en-US" b="0" i="1" baseline="-25000" smtClean="0">
                          <a:latin typeface="Cambria Math" panose="02040503050406030204" pitchFamily="18" charset="0"/>
                          <a:cs typeface="Calibri" panose="020F0502020204030204" pitchFamily="34" charset="0"/>
                        </a:rPr>
                        <m:t>𝑟𝑒𝑠</m:t>
                      </m:r>
                      <m:r>
                        <a:rPr lang="en-US" i="1" smtClean="0">
                          <a:latin typeface="Cambria Math" panose="02040503050406030204" pitchFamily="18" charset="0"/>
                          <a:cs typeface="Calibri" panose="020F0502020204030204" pitchFamily="34" charset="0"/>
                        </a:rPr>
                        <m:t>=</m:t>
                      </m:r>
                      <m:f>
                        <m:fPr>
                          <m:ctrlPr>
                            <a:rPr lang="en-US" i="1" smtClean="0">
                              <a:latin typeface="Cambria Math" panose="02040503050406030204" pitchFamily="18" charset="0"/>
                              <a:cs typeface="Calibri" panose="020F0502020204030204" pitchFamily="34" charset="0"/>
                            </a:rPr>
                          </m:ctrlPr>
                        </m:fPr>
                        <m:num>
                          <m:r>
                            <a:rPr lang="en-US" b="0" i="1" smtClean="0">
                              <a:latin typeface="Cambria Math" panose="02040503050406030204" pitchFamily="18" charset="0"/>
                              <a:cs typeface="Calibri" panose="020F0502020204030204" pitchFamily="34" charset="0"/>
                            </a:rPr>
                            <m:t>𝑐</m:t>
                          </m:r>
                        </m:num>
                        <m:den>
                          <m:r>
                            <a:rPr lang="en-US" b="0" i="1" smtClean="0">
                              <a:latin typeface="Cambria Math" panose="02040503050406030204" pitchFamily="18" charset="0"/>
                              <a:cs typeface="Calibri" panose="020F0502020204030204" pitchFamily="34" charset="0"/>
                            </a:rPr>
                            <m:t>2.</m:t>
                          </m:r>
                          <m:sSub>
                            <m:sSubPr>
                              <m:ctrlPr>
                                <a:rPr lang="en-US" b="0" i="1" smtClean="0">
                                  <a:latin typeface="Cambria Math" panose="02040503050406030204" pitchFamily="18" charset="0"/>
                                  <a:cs typeface="Calibri" panose="020F0502020204030204" pitchFamily="34" charset="0"/>
                                </a:rPr>
                              </m:ctrlPr>
                            </m:sSubPr>
                            <m:e>
                              <m:r>
                                <a:rPr lang="en-US" b="0" i="1" smtClean="0">
                                  <a:latin typeface="Cambria Math" panose="02040503050406030204" pitchFamily="18" charset="0"/>
                                  <a:cs typeface="Calibri" panose="020F0502020204030204" pitchFamily="34" charset="0"/>
                                </a:rPr>
                                <m:t>𝐵</m:t>
                              </m:r>
                            </m:e>
                            <m:sub>
                              <m:r>
                                <a:rPr lang="en-US" b="0" i="1" smtClean="0">
                                  <a:latin typeface="Cambria Math" panose="02040503050406030204" pitchFamily="18" charset="0"/>
                                  <a:cs typeface="Calibri" panose="020F0502020204030204" pitchFamily="34" charset="0"/>
                                </a:rPr>
                                <m:t>𝑠𝑤𝑒𝑒𝑝</m:t>
                              </m:r>
                            </m:sub>
                          </m:sSub>
                        </m:den>
                      </m:f>
                    </m:oMath>
                  </m:oMathPara>
                </a14:m>
                <a:endParaRPr lang="en-US" sz="1600">
                  <a:latin typeface="Calibri" panose="020F0502020204030204" pitchFamily="34" charset="0"/>
                  <a:cs typeface="Calibri" panose="020F0502020204030204" pitchFamily="34" charset="0"/>
                </a:endParaRPr>
              </a:p>
              <a:p>
                <a:pPr algn="just"/>
                <a:endParaRPr lang="en-US" sz="1600">
                  <a:latin typeface="Calibri" panose="020F0502020204030204" pitchFamily="34" charset="0"/>
                  <a:cs typeface="Calibri" panose="020F0502020204030204" pitchFamily="34" charset="0"/>
                </a:endParaRPr>
              </a:p>
              <a:p>
                <a:pPr algn="just"/>
                <a:r>
                  <a:rPr lang="en-US" i="1">
                    <a:latin typeface="Calibri" panose="020F0502020204030204" pitchFamily="34" charset="0"/>
                    <a:cs typeface="Calibri" panose="020F0502020204030204" pitchFamily="34" charset="0"/>
                  </a:rPr>
                  <a:t>c</a:t>
                </a:r>
                <a:r>
                  <a:rPr lang="en-US">
                    <a:latin typeface="Calibri" panose="020F0502020204030204" pitchFamily="34" charset="0"/>
                    <a:cs typeface="Calibri" panose="020F0502020204030204" pitchFamily="34" charset="0"/>
                  </a:rPr>
                  <a:t> = velocity of light in m/s ; </a:t>
                </a:r>
                <a:r>
                  <a:rPr lang="en-US" i="1">
                    <a:latin typeface="Calibri" panose="020F0502020204030204" pitchFamily="34" charset="0"/>
                    <a:cs typeface="Calibri" panose="020F0502020204030204" pitchFamily="34" charset="0"/>
                  </a:rPr>
                  <a:t>d</a:t>
                </a:r>
                <a:r>
                  <a:rPr lang="en-US" i="1" baseline="-25000">
                    <a:latin typeface="Calibri" panose="020F0502020204030204" pitchFamily="34" charset="0"/>
                    <a:cs typeface="Calibri" panose="020F0502020204030204" pitchFamily="34" charset="0"/>
                  </a:rPr>
                  <a:t>res</a:t>
                </a:r>
                <a:r>
                  <a:rPr lang="en-US">
                    <a:latin typeface="Calibri" panose="020F0502020204030204" pitchFamily="34" charset="0"/>
                    <a:cs typeface="Calibri" panose="020F0502020204030204" pitchFamily="34" charset="0"/>
                  </a:rPr>
                  <a:t> = angular resolution; </a:t>
                </a:r>
                <a:r>
                  <a:rPr lang="en-US" i="1" err="1">
                    <a:latin typeface="Calibri" panose="020F0502020204030204" pitchFamily="34" charset="0"/>
                    <a:cs typeface="Calibri" panose="020F0502020204030204" pitchFamily="34" charset="0"/>
                  </a:rPr>
                  <a:t>B</a:t>
                </a:r>
                <a:r>
                  <a:rPr lang="en-US" i="1" baseline="-25000" err="1">
                    <a:latin typeface="Calibri" panose="020F0502020204030204" pitchFamily="34" charset="0"/>
                    <a:cs typeface="Calibri" panose="020F0502020204030204" pitchFamily="34" charset="0"/>
                  </a:rPr>
                  <a:t>sweep</a:t>
                </a:r>
                <a:r>
                  <a:rPr lang="en-US">
                    <a:latin typeface="Calibri" panose="020F0502020204030204" pitchFamily="34" charset="0"/>
                    <a:cs typeface="Calibri" panose="020F0502020204030204" pitchFamily="34" charset="0"/>
                  </a:rPr>
                  <a:t> = bandwidth     of the chirp in GHz</a:t>
                </a:r>
              </a:p>
              <a:p>
                <a:pPr algn="just"/>
                <a:endParaRPr lang="de-DE" sz="1600">
                  <a:latin typeface="Calibri" panose="020F0502020204030204" pitchFamily="34" charset="0"/>
                  <a:cs typeface="Calibri" panose="020F0502020204030204" pitchFamily="34" charset="0"/>
                </a:endParaRPr>
              </a:p>
              <a:p>
                <a:pPr algn="just"/>
                <a:r>
                  <a:rPr lang="de-DE" sz="1600" b="1">
                    <a:latin typeface="Calibri" panose="020F0502020204030204" pitchFamily="34" charset="0"/>
                    <a:cs typeface="Calibri" panose="020F0502020204030204" pitchFamily="34" charset="0"/>
                  </a:rPr>
                  <a:t>Velocity Resolution: </a:t>
                </a:r>
                <a:r>
                  <a:rPr lang="de-DE" sz="1600">
                    <a:latin typeface="Calibri" panose="020F0502020204030204" pitchFamily="34" charset="0"/>
                    <a:cs typeface="Calibri" panose="020F0502020204030204" pitchFamily="34" charset="0"/>
                  </a:rPr>
                  <a:t>Accounting for higher processing requirement with the increase in the number of data points</a:t>
                </a:r>
              </a:p>
              <a:p>
                <a:pPr algn="just"/>
                <a:endParaRPr lang="de-DE" sz="1600">
                  <a:latin typeface="Calibri" panose="020F0502020204030204" pitchFamily="34" charset="0"/>
                  <a:cs typeface="Calibri" panose="020F0502020204030204" pitchFamily="34" charset="0"/>
                </a:endParaRPr>
              </a:p>
              <a:p>
                <a:pPr algn="just"/>
                <a:r>
                  <a:rPr lang="de-DE" sz="1600" b="1">
                    <a:latin typeface="Calibri" panose="020F0502020204030204" pitchFamily="34" charset="0"/>
                    <a:cs typeface="Calibri" panose="020F0502020204030204" pitchFamily="34" charset="0"/>
                  </a:rPr>
                  <a:t>Angle Resolution: </a:t>
                </a:r>
                <a:r>
                  <a:rPr lang="de-DE" sz="1600">
                    <a:latin typeface="Calibri" panose="020F0502020204030204" pitchFamily="34" charset="0"/>
                    <a:cs typeface="Calibri" panose="020F0502020204030204" pitchFamily="34" charset="0"/>
                  </a:rPr>
                  <a:t>Spatial separation of two targets travelling      at similar ranges is given by:</a:t>
                </a:r>
              </a:p>
              <a:p>
                <a:pPr algn="just"/>
                <a14:m>
                  <m:oMath xmlns:m="http://schemas.openxmlformats.org/officeDocument/2006/math">
                    <m:sSub>
                      <m:sSubPr>
                        <m:ctrlPr>
                          <a:rPr lang="en-US" i="1">
                            <a:latin typeface="Cambria Math" panose="02040503050406030204" pitchFamily="18" charset="0"/>
                            <a:cs typeface="Calibri" panose="020F0502020204030204" pitchFamily="34" charset="0"/>
                          </a:rPr>
                        </m:ctrlPr>
                      </m:sSubPr>
                      <m:e>
                        <m:r>
                          <a:rPr lang="en-US" i="1">
                            <a:latin typeface="Cambria Math" panose="02040503050406030204" pitchFamily="18" charset="0"/>
                            <a:cs typeface="Calibri" panose="020F0502020204030204" pitchFamily="34" charset="0"/>
                          </a:rPr>
                          <m:t>                                          </m:t>
                        </m:r>
                        <m:r>
                          <a:rPr lang="en-US" b="0" i="1">
                            <a:latin typeface="Cambria Math" panose="02040503050406030204" pitchFamily="18" charset="0"/>
                            <a:cs typeface="Calibri" panose="020F0502020204030204" pitchFamily="34" charset="0"/>
                          </a:rPr>
                          <m:t>                  </m:t>
                        </m:r>
                        <m:r>
                          <a:rPr lang="en-US" i="1">
                            <a:latin typeface="Cambria Math" panose="02040503050406030204" pitchFamily="18" charset="0"/>
                            <a:cs typeface="Calibri" panose="020F0502020204030204" pitchFamily="34" charset="0"/>
                          </a:rPr>
                          <m:t>   </m:t>
                        </m:r>
                        <m:r>
                          <a:rPr lang="en-US" i="1">
                            <a:latin typeface="Cambria Math" panose="02040503050406030204" pitchFamily="18" charset="0"/>
                            <a:cs typeface="Calibri" panose="020F0502020204030204" pitchFamily="34" charset="0"/>
                          </a:rPr>
                          <m:t>𝑆</m:t>
                        </m:r>
                      </m:e>
                      <m:sub>
                        <m:r>
                          <a:rPr lang="en-US" i="1">
                            <a:latin typeface="Cambria Math" panose="02040503050406030204" pitchFamily="18" charset="0"/>
                            <a:cs typeface="Calibri" panose="020F0502020204030204" pitchFamily="34" charset="0"/>
                          </a:rPr>
                          <m:t>𝐴</m:t>
                        </m:r>
                        <m:r>
                          <a:rPr lang="en-US" i="1">
                            <a:latin typeface="Cambria Math" panose="02040503050406030204" pitchFamily="18" charset="0"/>
                            <a:cs typeface="Calibri" panose="020F0502020204030204" pitchFamily="34" charset="0"/>
                          </a:rPr>
                          <m:t>  </m:t>
                        </m:r>
                      </m:sub>
                    </m:sSub>
                  </m:oMath>
                </a14:m>
                <a:r>
                  <a:rPr lang="de-DE">
                    <a:latin typeface="Calibri" panose="020F0502020204030204" pitchFamily="34" charset="0"/>
                    <a:cs typeface="Calibri" panose="020F0502020204030204" pitchFamily="34" charset="0"/>
                  </a:rPr>
                  <a:t>≥ </a:t>
                </a:r>
                <a14:m>
                  <m:oMath xmlns:m="http://schemas.openxmlformats.org/officeDocument/2006/math">
                    <m:r>
                      <a:rPr lang="en-US" i="1">
                        <a:latin typeface="Cambria Math" panose="02040503050406030204" pitchFamily="18" charset="0"/>
                        <a:cs typeface="Calibri" panose="020F0502020204030204" pitchFamily="34" charset="0"/>
                      </a:rPr>
                      <m:t>2</m:t>
                    </m:r>
                    <m:r>
                      <a:rPr lang="en-US" i="1">
                        <a:latin typeface="Cambria Math" panose="02040503050406030204" pitchFamily="18" charset="0"/>
                        <a:cs typeface="Calibri" panose="020F0502020204030204" pitchFamily="34" charset="0"/>
                      </a:rPr>
                      <m:t>𝑅</m:t>
                    </m:r>
                    <m:r>
                      <a:rPr lang="en-US" i="1">
                        <a:latin typeface="Cambria Math" panose="02040503050406030204" pitchFamily="18" charset="0"/>
                        <a:cs typeface="Calibri" panose="020F0502020204030204" pitchFamily="34" charset="0"/>
                      </a:rPr>
                      <m:t>. </m:t>
                    </m:r>
                    <m:func>
                      <m:funcPr>
                        <m:ctrlPr>
                          <a:rPr lang="en-US" i="1">
                            <a:latin typeface="Cambria Math" panose="02040503050406030204" pitchFamily="18" charset="0"/>
                            <a:cs typeface="Calibri" panose="020F0502020204030204" pitchFamily="34" charset="0"/>
                          </a:rPr>
                        </m:ctrlPr>
                      </m:funcPr>
                      <m:fName>
                        <m:r>
                          <m:rPr>
                            <m:sty m:val="p"/>
                          </m:rPr>
                          <a:rPr lang="en-US">
                            <a:latin typeface="Cambria Math" panose="02040503050406030204" pitchFamily="18" charset="0"/>
                            <a:cs typeface="Calibri" panose="020F0502020204030204" pitchFamily="34" charset="0"/>
                          </a:rPr>
                          <m:t>sin</m:t>
                        </m:r>
                      </m:fName>
                      <m:e>
                        <m:f>
                          <m:fPr>
                            <m:ctrlPr>
                              <a:rPr lang="en-US" i="1">
                                <a:latin typeface="Cambria Math" panose="02040503050406030204" pitchFamily="18" charset="0"/>
                                <a:cs typeface="Calibri" panose="020F0502020204030204" pitchFamily="34" charset="0"/>
                              </a:rPr>
                            </m:ctrlPr>
                          </m:fPr>
                          <m:num>
                            <m:r>
                              <m:rPr>
                                <m:sty m:val="p"/>
                              </m:rPr>
                              <a:rPr lang="el-GR" i="1" smtClean="0">
                                <a:latin typeface="Cambria Math" panose="02040503050406030204" pitchFamily="18" charset="0"/>
                                <a:cs typeface="Calibri" panose="020F0502020204030204" pitchFamily="34" charset="0"/>
                              </a:rPr>
                              <m:t>ϴ</m:t>
                            </m:r>
                          </m:num>
                          <m:den>
                            <m:r>
                              <a:rPr lang="en-US" i="1">
                                <a:latin typeface="Cambria Math" panose="02040503050406030204" pitchFamily="18" charset="0"/>
                                <a:cs typeface="Calibri" panose="020F0502020204030204" pitchFamily="34" charset="0"/>
                              </a:rPr>
                              <m:t>2</m:t>
                            </m:r>
                          </m:den>
                        </m:f>
                      </m:e>
                    </m:func>
                  </m:oMath>
                </a14:m>
                <a:endParaRPr lang="en-US">
                  <a:latin typeface="Calibri" panose="020F0502020204030204" pitchFamily="34" charset="0"/>
                  <a:cs typeface="Calibri" panose="020F0502020204030204" pitchFamily="34" charset="0"/>
                </a:endParaRPr>
              </a:p>
              <a:p>
                <a:pPr algn="just"/>
                <a:endParaRPr lang="en-US">
                  <a:latin typeface="Calibri" panose="020F0502020204030204" pitchFamily="34" charset="0"/>
                  <a:cs typeface="Calibri" panose="020F0502020204030204" pitchFamily="34" charset="0"/>
                </a:endParaRPr>
              </a:p>
              <a:p>
                <a:pPr algn="just"/>
                <a:r>
                  <a:rPr lang="el-GR" i="1">
                    <a:latin typeface="Calibri" panose="020F0502020204030204" pitchFamily="34" charset="0"/>
                    <a:cs typeface="Calibri" panose="020F0502020204030204" pitchFamily="34" charset="0"/>
                  </a:rPr>
                  <a:t>ϴ</a:t>
                </a:r>
                <a:r>
                  <a:rPr lang="en-US">
                    <a:latin typeface="Calibri" panose="020F0502020204030204" pitchFamily="34" charset="0"/>
                    <a:cs typeface="Calibri" panose="020F0502020204030204" pitchFamily="34" charset="0"/>
                  </a:rPr>
                  <a:t> = antenna beam width ; </a:t>
                </a:r>
                <a:r>
                  <a:rPr lang="en-US" i="1">
                    <a:latin typeface="Calibri" panose="020F0502020204030204" pitchFamily="34" charset="0"/>
                    <a:cs typeface="Calibri" panose="020F0502020204030204" pitchFamily="34" charset="0"/>
                  </a:rPr>
                  <a:t>S</a:t>
                </a:r>
                <a:r>
                  <a:rPr lang="en-US" i="1" baseline="-25000">
                    <a:latin typeface="Calibri" panose="020F0502020204030204" pitchFamily="34" charset="0"/>
                    <a:cs typeface="Calibri" panose="020F0502020204030204" pitchFamily="34" charset="0"/>
                  </a:rPr>
                  <a:t>A</a:t>
                </a:r>
                <a:r>
                  <a:rPr lang="en-US">
                    <a:latin typeface="Calibri" panose="020F0502020204030204" pitchFamily="34" charset="0"/>
                    <a:cs typeface="Calibri" panose="020F0502020204030204" pitchFamily="34" charset="0"/>
                  </a:rPr>
                  <a:t> = angular resolution; </a:t>
                </a:r>
                <a:r>
                  <a:rPr lang="en-US" i="1">
                    <a:latin typeface="Calibri" panose="020F0502020204030204" pitchFamily="34" charset="0"/>
                    <a:cs typeface="Calibri" panose="020F0502020204030204" pitchFamily="34" charset="0"/>
                  </a:rPr>
                  <a:t>R </a:t>
                </a:r>
                <a:r>
                  <a:rPr lang="en-US">
                    <a:latin typeface="Calibri" panose="020F0502020204030204" pitchFamily="34" charset="0"/>
                    <a:cs typeface="Calibri" panose="020F0502020204030204" pitchFamily="34" charset="0"/>
                  </a:rPr>
                  <a:t>= Slant range [m]</a:t>
                </a:r>
                <a:endParaRPr lang="de-DE">
                  <a:latin typeface="Calibri" panose="020F0502020204030204" pitchFamily="34" charset="0"/>
                  <a:cs typeface="Calibri" panose="020F0502020204030204" pitchFamily="34" charset="0"/>
                </a:endParaRPr>
              </a:p>
            </p:txBody>
          </p:sp>
        </mc:Choice>
        <mc:Fallback xmlns="">
          <p:sp>
            <p:nvSpPr>
              <p:cNvPr id="21" name="TextBox 20">
                <a:extLst>
                  <a:ext uri="{FF2B5EF4-FFF2-40B4-BE49-F238E27FC236}">
                    <a16:creationId xmlns:a16="http://schemas.microsoft.com/office/drawing/2014/main" id="{065F68D3-9936-490C-B532-70C284432DC5}"/>
                  </a:ext>
                </a:extLst>
              </p:cNvPr>
              <p:cNvSpPr txBox="1">
                <a:spLocks noRot="1" noChangeAspect="1" noMove="1" noResize="1" noEditPoints="1" noAdjustHandles="1" noChangeArrowheads="1" noChangeShapeType="1" noTextEdit="1"/>
              </p:cNvSpPr>
              <p:nvPr/>
            </p:nvSpPr>
            <p:spPr>
              <a:xfrm>
                <a:off x="488504" y="1380838"/>
                <a:ext cx="5612045" cy="4401590"/>
              </a:xfrm>
              <a:prstGeom prst="rect">
                <a:avLst/>
              </a:prstGeom>
              <a:blipFill>
                <a:blip r:embed="rId2"/>
                <a:stretch>
                  <a:fillRect l="-543" t="-416" r="-543" b="-416"/>
                </a:stretch>
              </a:blipFill>
            </p:spPr>
            <p:txBody>
              <a:bodyPr/>
              <a:lstStyle/>
              <a:p>
                <a:r>
                  <a:rPr lang="en-US">
                    <a:noFill/>
                  </a:rPr>
                  <a:t> </a:t>
                </a:r>
              </a:p>
            </p:txBody>
          </p:sp>
        </mc:Fallback>
      </mc:AlternateContent>
      <p:grpSp>
        <p:nvGrpSpPr>
          <p:cNvPr id="6" name="Group 5">
            <a:extLst>
              <a:ext uri="{FF2B5EF4-FFF2-40B4-BE49-F238E27FC236}">
                <a16:creationId xmlns="" xmlns:a16="http://schemas.microsoft.com/office/drawing/2014/main" id="{472E7D25-C46B-4C59-AEE1-8318AC8D4013}"/>
              </a:ext>
            </a:extLst>
          </p:cNvPr>
          <p:cNvGrpSpPr/>
          <p:nvPr/>
        </p:nvGrpSpPr>
        <p:grpSpPr>
          <a:xfrm>
            <a:off x="6291260" y="1448780"/>
            <a:ext cx="3348372" cy="3305981"/>
            <a:chOff x="6141132" y="1448780"/>
            <a:chExt cx="3348372" cy="3305981"/>
          </a:xfrm>
        </p:grpSpPr>
        <p:pic>
          <p:nvPicPr>
            <p:cNvPr id="3" name="Picture 2" descr="A close up of a map&#10;&#10;Description automatically generated">
              <a:extLst>
                <a:ext uri="{FF2B5EF4-FFF2-40B4-BE49-F238E27FC236}">
                  <a16:creationId xmlns="" xmlns:a16="http://schemas.microsoft.com/office/drawing/2014/main" id="{5EA0E985-F3E5-4418-B2A4-AE24BE8C95F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41132" y="1448780"/>
              <a:ext cx="3348372" cy="2820073"/>
            </a:xfrm>
            <a:prstGeom prst="rect">
              <a:avLst/>
            </a:prstGeom>
          </p:spPr>
        </p:pic>
        <p:sp>
          <p:nvSpPr>
            <p:cNvPr id="5" name="Rectangle 4">
              <a:extLst>
                <a:ext uri="{FF2B5EF4-FFF2-40B4-BE49-F238E27FC236}">
                  <a16:creationId xmlns="" xmlns:a16="http://schemas.microsoft.com/office/drawing/2014/main" id="{FCE51192-CA1D-46F0-B251-356646CEC765}"/>
                </a:ext>
              </a:extLst>
            </p:cNvPr>
            <p:cNvSpPr/>
            <p:nvPr/>
          </p:nvSpPr>
          <p:spPr>
            <a:xfrm>
              <a:off x="6141132" y="4293096"/>
              <a:ext cx="3345472" cy="461665"/>
            </a:xfrm>
            <a:prstGeom prst="rect">
              <a:avLst/>
            </a:prstGeom>
          </p:spPr>
          <p:txBody>
            <a:bodyPr wrap="square">
              <a:spAutoFit/>
            </a:bodyPr>
            <a:lstStyle/>
            <a:p>
              <a:pPr algn="just"/>
              <a:r>
                <a:rPr lang="en-US" sz="1200">
                  <a:latin typeface="Calibri" panose="020F0502020204030204" pitchFamily="34" charset="0"/>
                  <a:cs typeface="Calibri" panose="020F0502020204030204" pitchFamily="34" charset="0"/>
                </a:rPr>
                <a:t>Fig.3 : Range resolution variation for a short range RADAR [2, Fig.1].</a:t>
              </a:r>
            </a:p>
          </p:txBody>
        </p:sp>
      </p:grpSp>
    </p:spTree>
    <p:extLst>
      <p:ext uri="{BB962C8B-B14F-4D97-AF65-F5344CB8AC3E}">
        <p14:creationId xmlns:p14="http://schemas.microsoft.com/office/powerpoint/2010/main" val="1135568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gif_demo1">
            <a:extLst>
              <a:ext uri="{FF2B5EF4-FFF2-40B4-BE49-F238E27FC236}">
                <a16:creationId xmlns="" xmlns:a16="http://schemas.microsoft.com/office/drawing/2014/main" id="{C01AA103-A98C-4C71-9D94-C337080BC0E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950614" y="2898240"/>
            <a:ext cx="3686440" cy="206210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 xmlns:a16="http://schemas.microsoft.com/office/drawing/2014/main" id="{211EB139-7226-421E-8E97-1BAE98FE422C}"/>
              </a:ext>
            </a:extLst>
          </p:cNvPr>
          <p:cNvSpPr>
            <a:spLocks noGrp="1"/>
          </p:cNvSpPr>
          <p:nvPr>
            <p:ph type="title"/>
          </p:nvPr>
        </p:nvSpPr>
        <p:spPr>
          <a:xfrm>
            <a:off x="315687" y="3034415"/>
            <a:ext cx="5584370" cy="2591420"/>
          </a:xfrm>
        </p:spPr>
        <p:txBody>
          <a:bodyPr/>
          <a:lstStyle/>
          <a:p>
            <a:pPr marR="0" lvl="0" defTabSz="914400" rtl="0" eaLnBrk="1" fontAlgn="auto" latinLnBrk="0" hangingPunct="1">
              <a:lnSpc>
                <a:spcPct val="100000"/>
              </a:lnSpc>
              <a:spcBef>
                <a:spcPts val="0"/>
              </a:spcBef>
              <a:spcAft>
                <a:spcPts val="0"/>
              </a:spcAft>
              <a:buClrTx/>
              <a:buSzTx/>
              <a:tabLst/>
              <a:defRPr/>
            </a:pPr>
            <a:r>
              <a:rPr lang="en-US" sz="2000" b="1" kern="1200" cap="none" dirty="0">
                <a:solidFill>
                  <a:schemeClr val="tx1"/>
                </a:solidFill>
                <a:latin typeface="Calibri"/>
                <a:ea typeface="+mn-ea"/>
                <a:cs typeface="+mn-cs"/>
              </a:rPr>
              <a:t>Important Points of Kalman Filter</a:t>
            </a:r>
            <a:br>
              <a:rPr lang="en-US" sz="2000" b="1" kern="1200" cap="none" dirty="0">
                <a:solidFill>
                  <a:schemeClr val="tx1"/>
                </a:solidFill>
                <a:latin typeface="Calibri"/>
                <a:ea typeface="+mn-ea"/>
                <a:cs typeface="+mn-cs"/>
              </a:rPr>
            </a:br>
            <a:r>
              <a:rPr kumimoji="0" lang="en-US" sz="1600" b="1" i="0" u="none" strike="noStrike" kern="1200" cap="none" spc="0" normalizeH="0" baseline="0" noProof="0" dirty="0">
                <a:ln>
                  <a:noFill/>
                </a:ln>
                <a:solidFill>
                  <a:schemeClr val="tx1"/>
                </a:solidFill>
                <a:effectLst/>
                <a:uLnTx/>
                <a:uFillTx/>
                <a:latin typeface="Calibri"/>
                <a:ea typeface="+mn-ea"/>
                <a:cs typeface="+mn-cs"/>
              </a:rPr>
              <a:t/>
            </a:r>
            <a:br>
              <a:rPr kumimoji="0" lang="en-US" sz="1600" b="1" i="0" u="none" strike="noStrike" kern="1200" cap="none" spc="0" normalizeH="0" baseline="0" noProof="0" dirty="0">
                <a:ln>
                  <a:noFill/>
                </a:ln>
                <a:solidFill>
                  <a:schemeClr val="tx1"/>
                </a:solidFill>
                <a:effectLst/>
                <a:uLnTx/>
                <a:uFillTx/>
                <a:latin typeface="Calibri"/>
                <a:ea typeface="+mn-ea"/>
                <a:cs typeface="+mn-cs"/>
              </a:rPr>
            </a:br>
            <a:r>
              <a:rPr kumimoji="0" lang="en-US" sz="1400" i="0" u="none" strike="noStrike" kern="1200" cap="none" spc="0" normalizeH="0" baseline="0" noProof="0" dirty="0">
                <a:ln>
                  <a:noFill/>
                </a:ln>
                <a:solidFill>
                  <a:schemeClr val="tx1"/>
                </a:solidFill>
                <a:effectLst/>
                <a:uLnTx/>
                <a:uFillTx/>
                <a:latin typeface="Calibri"/>
                <a:ea typeface="+mn-ea"/>
                <a:cs typeface="+mn-cs"/>
              </a:rPr>
              <a:t>- </a:t>
            </a:r>
            <a:r>
              <a:rPr lang="en-US" sz="1400" kern="1200" cap="none" dirty="0">
                <a:solidFill>
                  <a:schemeClr val="tx1"/>
                </a:solidFill>
                <a:latin typeface="Calibri"/>
                <a:ea typeface="+mn-ea"/>
                <a:cs typeface="+mn-cs"/>
              </a:rPr>
              <a:t>O</a:t>
            </a:r>
            <a:r>
              <a:rPr kumimoji="0" lang="en-US" sz="1400" i="0" u="none" strike="noStrike" kern="1200" cap="none" spc="0" normalizeH="0" baseline="0" noProof="0" dirty="0" err="1">
                <a:ln>
                  <a:noFill/>
                </a:ln>
                <a:solidFill>
                  <a:schemeClr val="tx1"/>
                </a:solidFill>
                <a:effectLst/>
                <a:uLnTx/>
                <a:uFillTx/>
                <a:latin typeface="Calibri"/>
                <a:ea typeface="+mn-ea"/>
                <a:cs typeface="+mn-cs"/>
              </a:rPr>
              <a:t>ptimal</a:t>
            </a:r>
            <a:r>
              <a:rPr kumimoji="0" lang="en-US" sz="1400" i="0" u="none" strike="noStrike" kern="1200" cap="none" spc="0" normalizeH="0" baseline="0" noProof="0" dirty="0">
                <a:ln>
                  <a:noFill/>
                </a:ln>
                <a:solidFill>
                  <a:schemeClr val="tx1"/>
                </a:solidFill>
                <a:effectLst/>
                <a:uLnTx/>
                <a:uFillTx/>
                <a:latin typeface="Calibri"/>
                <a:ea typeface="+mn-ea"/>
                <a:cs typeface="+mn-cs"/>
              </a:rPr>
              <a:t> (it minimizes mean square error between estimate and real value)</a:t>
            </a:r>
            <a:br>
              <a:rPr kumimoji="0" lang="en-US" sz="1400" i="0" u="none" strike="noStrike" kern="1200" cap="none" spc="0" normalizeH="0" baseline="0" noProof="0" dirty="0">
                <a:ln>
                  <a:noFill/>
                </a:ln>
                <a:solidFill>
                  <a:schemeClr val="tx1"/>
                </a:solidFill>
                <a:effectLst/>
                <a:uLnTx/>
                <a:uFillTx/>
                <a:latin typeface="Calibri"/>
                <a:ea typeface="+mn-ea"/>
                <a:cs typeface="+mn-cs"/>
              </a:rPr>
            </a:br>
            <a:r>
              <a:rPr kumimoji="0" lang="en-US" sz="1400" i="0" u="none" strike="noStrike" kern="1200" cap="none" spc="0" normalizeH="0" baseline="0" noProof="0" dirty="0">
                <a:ln>
                  <a:noFill/>
                </a:ln>
                <a:solidFill>
                  <a:schemeClr val="tx1"/>
                </a:solidFill>
                <a:effectLst/>
                <a:uLnTx/>
                <a:uFillTx/>
                <a:latin typeface="Calibri"/>
                <a:ea typeface="+mn-ea"/>
                <a:cs typeface="+mn-cs"/>
              </a:rPr>
              <a:t/>
            </a:r>
            <a:br>
              <a:rPr kumimoji="0" lang="en-US" sz="1400" i="0" u="none" strike="noStrike" kern="1200" cap="none" spc="0" normalizeH="0" baseline="0" noProof="0" dirty="0">
                <a:ln>
                  <a:noFill/>
                </a:ln>
                <a:solidFill>
                  <a:schemeClr val="tx1"/>
                </a:solidFill>
                <a:effectLst/>
                <a:uLnTx/>
                <a:uFillTx/>
                <a:latin typeface="Calibri"/>
                <a:ea typeface="+mn-ea"/>
                <a:cs typeface="+mn-cs"/>
              </a:rPr>
            </a:br>
            <a:r>
              <a:rPr kumimoji="0" lang="en-US" sz="1400" i="0" u="none" strike="noStrike" kern="1200" cap="none" spc="0" normalizeH="0" baseline="0" noProof="0" dirty="0">
                <a:ln>
                  <a:noFill/>
                </a:ln>
                <a:solidFill>
                  <a:schemeClr val="tx1"/>
                </a:solidFill>
                <a:effectLst/>
                <a:uLnTx/>
                <a:uFillTx/>
                <a:latin typeface="Calibri"/>
                <a:ea typeface="+mn-ea"/>
                <a:cs typeface="+mn-cs"/>
              </a:rPr>
              <a:t>- Recursive (will take last set of results as input for next calculation)</a:t>
            </a:r>
            <a:br>
              <a:rPr kumimoji="0" lang="en-US" sz="1400" i="0" u="none" strike="noStrike" kern="1200" cap="none" spc="0" normalizeH="0" baseline="0" noProof="0" dirty="0">
                <a:ln>
                  <a:noFill/>
                </a:ln>
                <a:solidFill>
                  <a:schemeClr val="tx1"/>
                </a:solidFill>
                <a:effectLst/>
                <a:uLnTx/>
                <a:uFillTx/>
                <a:latin typeface="Calibri"/>
                <a:ea typeface="+mn-ea"/>
                <a:cs typeface="+mn-cs"/>
              </a:rPr>
            </a:br>
            <a:r>
              <a:rPr kumimoji="0" lang="en-US" sz="1400" i="0" u="none" strike="noStrike" kern="1200" cap="none" spc="0" normalizeH="0" baseline="0" noProof="0" dirty="0">
                <a:ln>
                  <a:noFill/>
                </a:ln>
                <a:solidFill>
                  <a:schemeClr val="tx1"/>
                </a:solidFill>
                <a:effectLst/>
                <a:uLnTx/>
                <a:uFillTx/>
                <a:latin typeface="Calibri"/>
                <a:ea typeface="+mn-ea"/>
                <a:cs typeface="+mn-cs"/>
              </a:rPr>
              <a:t/>
            </a:r>
            <a:br>
              <a:rPr kumimoji="0" lang="en-US" sz="1400" i="0" u="none" strike="noStrike" kern="1200" cap="none" spc="0" normalizeH="0" baseline="0" noProof="0" dirty="0">
                <a:ln>
                  <a:noFill/>
                </a:ln>
                <a:solidFill>
                  <a:schemeClr val="tx1"/>
                </a:solidFill>
                <a:effectLst/>
                <a:uLnTx/>
                <a:uFillTx/>
                <a:latin typeface="Calibri"/>
                <a:ea typeface="+mn-ea"/>
                <a:cs typeface="+mn-cs"/>
              </a:rPr>
            </a:br>
            <a:r>
              <a:rPr kumimoji="0" lang="en-US" sz="1400" i="0" u="none" strike="noStrike" kern="1200" cap="none" spc="0" normalizeH="0" baseline="0" noProof="0" dirty="0">
                <a:ln>
                  <a:noFill/>
                </a:ln>
                <a:solidFill>
                  <a:schemeClr val="tx1"/>
                </a:solidFill>
                <a:effectLst/>
                <a:uLnTx/>
                <a:uFillTx/>
                <a:latin typeface="Calibri"/>
                <a:ea typeface="+mn-ea"/>
                <a:cs typeface="+mn-cs"/>
              </a:rPr>
              <a:t>- Light on memory (only keep data of last immediate state)</a:t>
            </a:r>
            <a:br>
              <a:rPr kumimoji="0" lang="en-US" sz="1400" i="0" u="none" strike="noStrike" kern="1200" cap="none" spc="0" normalizeH="0" baseline="0" noProof="0" dirty="0">
                <a:ln>
                  <a:noFill/>
                </a:ln>
                <a:solidFill>
                  <a:schemeClr val="tx1"/>
                </a:solidFill>
                <a:effectLst/>
                <a:uLnTx/>
                <a:uFillTx/>
                <a:latin typeface="Calibri"/>
                <a:ea typeface="+mn-ea"/>
                <a:cs typeface="+mn-cs"/>
              </a:rPr>
            </a:br>
            <a:r>
              <a:rPr kumimoji="0" lang="en-US" sz="1400" i="0" u="none" strike="noStrike" kern="1200" cap="none" spc="0" normalizeH="0" baseline="0" noProof="0" dirty="0">
                <a:ln>
                  <a:noFill/>
                </a:ln>
                <a:solidFill>
                  <a:schemeClr val="tx1"/>
                </a:solidFill>
                <a:effectLst/>
                <a:uLnTx/>
                <a:uFillTx/>
                <a:latin typeface="Calibri"/>
                <a:ea typeface="+mn-ea"/>
                <a:cs typeface="+mn-cs"/>
              </a:rPr>
              <a:t/>
            </a:r>
            <a:br>
              <a:rPr kumimoji="0" lang="en-US" sz="1400" i="0" u="none" strike="noStrike" kern="1200" cap="none" spc="0" normalizeH="0" baseline="0" noProof="0" dirty="0">
                <a:ln>
                  <a:noFill/>
                </a:ln>
                <a:solidFill>
                  <a:schemeClr val="tx1"/>
                </a:solidFill>
                <a:effectLst/>
                <a:uLnTx/>
                <a:uFillTx/>
                <a:latin typeface="Calibri"/>
                <a:ea typeface="+mn-ea"/>
                <a:cs typeface="+mn-cs"/>
              </a:rPr>
            </a:br>
            <a:r>
              <a:rPr kumimoji="0" lang="en-US" sz="1400" i="0" u="none" strike="noStrike" kern="1200" cap="none" spc="0" normalizeH="0" baseline="0" noProof="0" dirty="0">
                <a:ln>
                  <a:noFill/>
                </a:ln>
                <a:solidFill>
                  <a:schemeClr val="tx1"/>
                </a:solidFill>
                <a:effectLst/>
                <a:uLnTx/>
                <a:uFillTx/>
                <a:latin typeface="Calibri"/>
                <a:ea typeface="+mn-ea"/>
                <a:cs typeface="+mn-cs"/>
              </a:rPr>
              <a:t>- Fast (real time system implementation)</a:t>
            </a:r>
            <a:r>
              <a:rPr kumimoji="0" lang="en-US" sz="1600" b="0" i="0" u="none" strike="noStrike" kern="1200" cap="none" spc="0" normalizeH="0" baseline="0" noProof="0" dirty="0">
                <a:ln>
                  <a:noFill/>
                </a:ln>
                <a:solidFill>
                  <a:schemeClr val="tx1"/>
                </a:solidFill>
                <a:effectLst/>
                <a:uLnTx/>
                <a:uFillTx/>
                <a:latin typeface="Calibri"/>
                <a:ea typeface="+mn-ea"/>
                <a:cs typeface="+mn-cs"/>
              </a:rPr>
              <a:t/>
            </a:r>
            <a:br>
              <a:rPr kumimoji="0" lang="en-US" sz="1600" b="0" i="0" u="none" strike="noStrike" kern="1200" cap="none" spc="0" normalizeH="0" baseline="0" noProof="0" dirty="0">
                <a:ln>
                  <a:noFill/>
                </a:ln>
                <a:solidFill>
                  <a:schemeClr val="tx1"/>
                </a:solidFill>
                <a:effectLst/>
                <a:uLnTx/>
                <a:uFillTx/>
                <a:latin typeface="Calibri"/>
                <a:ea typeface="+mn-ea"/>
                <a:cs typeface="+mn-cs"/>
              </a:rPr>
            </a:br>
            <a:endParaRPr lang="en-IN" sz="1600" dirty="0">
              <a:solidFill>
                <a:schemeClr val="tx1"/>
              </a:solidFill>
            </a:endParaRPr>
          </a:p>
        </p:txBody>
      </p:sp>
      <p:sp>
        <p:nvSpPr>
          <p:cNvPr id="4" name="Titel 1">
            <a:extLst>
              <a:ext uri="{FF2B5EF4-FFF2-40B4-BE49-F238E27FC236}">
                <a16:creationId xmlns="" xmlns:a16="http://schemas.microsoft.com/office/drawing/2014/main" id="{9E21B845-61AD-4F49-969D-BD34DE3E5D45}"/>
              </a:ext>
            </a:extLst>
          </p:cNvPr>
          <p:cNvSpPr txBox="1">
            <a:spLocks/>
          </p:cNvSpPr>
          <p:nvPr/>
        </p:nvSpPr>
        <p:spPr bwMode="auto">
          <a:xfrm>
            <a:off x="2901950" y="14990"/>
            <a:ext cx="7004050" cy="9087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baseline="0">
                <a:solidFill>
                  <a:schemeClr val="bg1"/>
                </a:solidFill>
                <a:latin typeface="Calibri" pitchFamily="34" charset="0"/>
                <a:ea typeface="+mj-ea"/>
                <a:cs typeface="+mj-cs"/>
              </a:defRPr>
            </a:lvl1pPr>
            <a:lvl2pPr algn="l" rtl="0" eaLnBrk="0" fontAlgn="base" hangingPunct="0">
              <a:spcBef>
                <a:spcPct val="0"/>
              </a:spcBef>
              <a:spcAft>
                <a:spcPct val="0"/>
              </a:spcAft>
              <a:defRPr sz="2400" b="1">
                <a:solidFill>
                  <a:srgbClr val="0E3192"/>
                </a:solidFill>
                <a:latin typeface="Tahoma" pitchFamily="34" charset="0"/>
              </a:defRPr>
            </a:lvl2pPr>
            <a:lvl3pPr algn="l" rtl="0" eaLnBrk="0" fontAlgn="base" hangingPunct="0">
              <a:spcBef>
                <a:spcPct val="0"/>
              </a:spcBef>
              <a:spcAft>
                <a:spcPct val="0"/>
              </a:spcAft>
              <a:defRPr sz="2400" b="1">
                <a:solidFill>
                  <a:srgbClr val="0E3192"/>
                </a:solidFill>
                <a:latin typeface="Tahoma" pitchFamily="34" charset="0"/>
              </a:defRPr>
            </a:lvl3pPr>
            <a:lvl4pPr algn="l" rtl="0" eaLnBrk="0" fontAlgn="base" hangingPunct="0">
              <a:spcBef>
                <a:spcPct val="0"/>
              </a:spcBef>
              <a:spcAft>
                <a:spcPct val="0"/>
              </a:spcAft>
              <a:defRPr sz="2400" b="1">
                <a:solidFill>
                  <a:srgbClr val="0E3192"/>
                </a:solidFill>
                <a:latin typeface="Tahoma" pitchFamily="34" charset="0"/>
              </a:defRPr>
            </a:lvl4pPr>
            <a:lvl5pPr algn="l" rtl="0" eaLnBrk="0" fontAlgn="base" hangingPunct="0">
              <a:spcBef>
                <a:spcPct val="0"/>
              </a:spcBef>
              <a:spcAft>
                <a:spcPct val="0"/>
              </a:spcAft>
              <a:defRPr sz="2400" b="1">
                <a:solidFill>
                  <a:srgbClr val="0E3192"/>
                </a:solidFill>
                <a:latin typeface="Tahoma" pitchFamily="34" charset="0"/>
              </a:defRPr>
            </a:lvl5pPr>
            <a:lvl6pPr marL="457200" algn="l" rtl="0" fontAlgn="base">
              <a:spcBef>
                <a:spcPct val="0"/>
              </a:spcBef>
              <a:spcAft>
                <a:spcPct val="0"/>
              </a:spcAft>
              <a:defRPr sz="2400" b="1">
                <a:solidFill>
                  <a:srgbClr val="0E3192"/>
                </a:solidFill>
                <a:latin typeface="Tahoma" pitchFamily="34" charset="0"/>
              </a:defRPr>
            </a:lvl6pPr>
            <a:lvl7pPr marL="914400" algn="l" rtl="0" fontAlgn="base">
              <a:spcBef>
                <a:spcPct val="0"/>
              </a:spcBef>
              <a:spcAft>
                <a:spcPct val="0"/>
              </a:spcAft>
              <a:defRPr sz="2400" b="1">
                <a:solidFill>
                  <a:srgbClr val="0E3192"/>
                </a:solidFill>
                <a:latin typeface="Tahoma" pitchFamily="34" charset="0"/>
              </a:defRPr>
            </a:lvl7pPr>
            <a:lvl8pPr marL="1371600" algn="l" rtl="0" fontAlgn="base">
              <a:spcBef>
                <a:spcPct val="0"/>
              </a:spcBef>
              <a:spcAft>
                <a:spcPct val="0"/>
              </a:spcAft>
              <a:defRPr sz="2400" b="1">
                <a:solidFill>
                  <a:srgbClr val="0E3192"/>
                </a:solidFill>
                <a:latin typeface="Tahoma" pitchFamily="34" charset="0"/>
              </a:defRPr>
            </a:lvl8pPr>
            <a:lvl9pPr marL="1828800" algn="l" rtl="0" fontAlgn="base">
              <a:spcBef>
                <a:spcPct val="0"/>
              </a:spcBef>
              <a:spcAft>
                <a:spcPct val="0"/>
              </a:spcAft>
              <a:defRPr sz="2400" b="1">
                <a:solidFill>
                  <a:srgbClr val="0E3192"/>
                </a:solidFill>
                <a:latin typeface="Tahoma"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1" i="0" u="none" strike="noStrike" kern="0" cap="none" spc="0" normalizeH="0" baseline="0" noProof="0">
                <a:ln>
                  <a:noFill/>
                </a:ln>
                <a:solidFill>
                  <a:srgbClr val="FFFFFF"/>
                </a:solidFill>
                <a:effectLst/>
                <a:uLnTx/>
                <a:uFillTx/>
                <a:latin typeface="Calibri" pitchFamily="34" charset="0"/>
                <a:ea typeface="+mj-ea"/>
                <a:cs typeface="+mj-cs"/>
              </a:rPr>
              <a:t>Kalman</a:t>
            </a:r>
            <a:r>
              <a:rPr kumimoji="0" lang="en-US" sz="4000" b="1" i="0" u="none" strike="noStrike" kern="0" cap="all" spc="0" normalizeH="0" baseline="0" noProof="0">
                <a:ln>
                  <a:noFill/>
                </a:ln>
                <a:solidFill>
                  <a:srgbClr val="FFFFFF"/>
                </a:solidFill>
                <a:effectLst/>
                <a:uLnTx/>
                <a:uFillTx/>
                <a:latin typeface="Calibri" pitchFamily="34" charset="0"/>
                <a:ea typeface="+mj-ea"/>
                <a:cs typeface="+mj-cs"/>
              </a:rPr>
              <a:t> </a:t>
            </a:r>
            <a:r>
              <a:rPr kumimoji="0" lang="en-US" sz="2800" b="1" i="0" u="none" strike="noStrike" kern="0" cap="none" spc="0" normalizeH="0" baseline="0" noProof="0">
                <a:ln>
                  <a:noFill/>
                </a:ln>
                <a:solidFill>
                  <a:srgbClr val="FFFFFF"/>
                </a:solidFill>
                <a:effectLst/>
                <a:uLnTx/>
                <a:uFillTx/>
                <a:latin typeface="Calibri" pitchFamily="34" charset="0"/>
                <a:ea typeface="+mj-ea"/>
                <a:cs typeface="+mj-cs"/>
              </a:rPr>
              <a:t>Filter</a:t>
            </a:r>
          </a:p>
        </p:txBody>
      </p:sp>
      <p:sp>
        <p:nvSpPr>
          <p:cNvPr id="5" name="TextBox 4">
            <a:extLst>
              <a:ext uri="{FF2B5EF4-FFF2-40B4-BE49-F238E27FC236}">
                <a16:creationId xmlns="" xmlns:a16="http://schemas.microsoft.com/office/drawing/2014/main" id="{661770BC-86F9-4C7D-8660-1A254D3D13F2}"/>
              </a:ext>
            </a:extLst>
          </p:cNvPr>
          <p:cNvSpPr txBox="1"/>
          <p:nvPr/>
        </p:nvSpPr>
        <p:spPr>
          <a:xfrm>
            <a:off x="365760" y="1070669"/>
            <a:ext cx="9271294" cy="1969770"/>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rPr>
              <a:t>Kalman Filter is an algorithm that takes all information known about a system to make a best guess about that system’s future state.</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000" b="1" i="0" u="none" strike="noStrike" kern="1200" cap="none" spc="0" normalizeH="0" baseline="0" noProof="0" dirty="0">
              <a:ln>
                <a:noFill/>
              </a:ln>
              <a:solidFill>
                <a:srgbClr val="000000"/>
              </a:solidFill>
              <a:effectLst/>
              <a:uLnTx/>
              <a:uFillTx/>
              <a:latin typeface="Tahoma" pitchFamily="34" charset="0"/>
              <a:ea typeface="+mn-ea"/>
              <a:cs typeface="Calibri" panose="020F0502020204030204" pitchFamily="34" charset="0"/>
            </a:endParaRP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effectLst/>
                <a:uLnTx/>
                <a:uFillTx/>
                <a:latin typeface="Calibri" panose="020F0502020204030204" pitchFamily="34" charset="0"/>
                <a:cs typeface="Calibri" panose="020F0502020204030204" pitchFamily="34" charset="0"/>
              </a:rPr>
              <a:t>Kalman </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effectLst/>
                <a:uLnTx/>
                <a:uFillTx/>
                <a:latin typeface="Calibri" panose="020F0502020204030204" pitchFamily="34" charset="0"/>
                <a:cs typeface="Calibri" panose="020F0502020204030204" pitchFamily="34" charset="0"/>
              </a:rPr>
              <a:t>Extended Kalman</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effectLst/>
                <a:uLnTx/>
                <a:uFillTx/>
                <a:latin typeface="Calibri" panose="020F0502020204030204" pitchFamily="34" charset="0"/>
                <a:cs typeface="Calibri" panose="020F0502020204030204" pitchFamily="34" charset="0"/>
              </a:rPr>
              <a:t>Unscented Kalman</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400" b="0" i="0" u="none" strike="noStrike" kern="1200" cap="none" spc="0" normalizeH="0" baseline="0" noProof="0" dirty="0">
              <a:ln>
                <a:noFill/>
              </a:ln>
              <a:solidFill>
                <a:srgbClr val="000000"/>
              </a:solidFill>
              <a:effectLst/>
              <a:uLnTx/>
              <a:uFillTx/>
              <a:latin typeface="Calibri" panose="020F0502020204030204" pitchFamily="34" charset="0"/>
              <a:ea typeface="+mn-ea"/>
              <a:cs typeface="Calibri" panose="020F0502020204030204" pitchFamily="34" charset="0"/>
            </a:endParaRPr>
          </a:p>
        </p:txBody>
      </p:sp>
      <p:sp>
        <p:nvSpPr>
          <p:cNvPr id="3" name="Rectangle 2">
            <a:extLst>
              <a:ext uri="{FF2B5EF4-FFF2-40B4-BE49-F238E27FC236}">
                <a16:creationId xmlns="" xmlns:a16="http://schemas.microsoft.com/office/drawing/2014/main" id="{F6D22020-9832-47BB-9738-FDFDCC895045}"/>
              </a:ext>
            </a:extLst>
          </p:cNvPr>
          <p:cNvSpPr/>
          <p:nvPr/>
        </p:nvSpPr>
        <p:spPr>
          <a:xfrm>
            <a:off x="5678941" y="5168483"/>
            <a:ext cx="4123645" cy="276999"/>
          </a:xfrm>
          <a:prstGeom prst="rect">
            <a:avLst/>
          </a:prstGeom>
        </p:spPr>
        <p:txBody>
          <a:bodyPr wrap="square" lIns="91440" tIns="45720" rIns="91440" bIns="45720" anchor="t">
            <a:spAutoFit/>
          </a:bodyPr>
          <a:lstStyle/>
          <a:p>
            <a:r>
              <a:rPr lang="en-US" sz="1200" dirty="0">
                <a:latin typeface="Calibri"/>
                <a:cs typeface="Calibri"/>
              </a:rPr>
              <a:t>Fig. 4: Mapping And Predictions Using Sensor Fusion </a:t>
            </a:r>
            <a:r>
              <a:rPr lang="en-US" sz="1200" dirty="0" smtClean="0">
                <a:latin typeface="Calibri"/>
                <a:cs typeface="Calibri"/>
              </a:rPr>
              <a:t>[3]</a:t>
            </a:r>
            <a:endParaRPr lang="en-US" sz="1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53614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 xmlns:a16="http://schemas.microsoft.com/office/drawing/2014/main" id="{F233189A-F8E5-446F-AB00-A09F783C5069}"/>
              </a:ext>
            </a:extLst>
          </p:cNvPr>
          <p:cNvSpPr>
            <a:spLocks noGrp="1"/>
          </p:cNvSpPr>
          <p:nvPr>
            <p:ph type="title"/>
          </p:nvPr>
        </p:nvSpPr>
        <p:spPr>
          <a:xfrm>
            <a:off x="2878138" y="0"/>
            <a:ext cx="7004050" cy="908720"/>
          </a:xfrm>
        </p:spPr>
        <p:txBody>
          <a:bodyPr/>
          <a:lstStyle/>
          <a:p>
            <a:r>
              <a:rPr lang="en-US" dirty="0"/>
              <a:t>Functioning of Kalman Filter</a:t>
            </a:r>
          </a:p>
        </p:txBody>
      </p:sp>
      <p:pic>
        <p:nvPicPr>
          <p:cNvPr id="5" name="Picture 2" descr="Image for post">
            <a:extLst>
              <a:ext uri="{FF2B5EF4-FFF2-40B4-BE49-F238E27FC236}">
                <a16:creationId xmlns="" xmlns:a16="http://schemas.microsoft.com/office/drawing/2014/main" id="{49CB031F-76ED-4230-8CB7-7C02CB50EDB0}"/>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3183" r="1" b="6056"/>
          <a:stretch/>
        </p:blipFill>
        <p:spPr bwMode="auto">
          <a:xfrm>
            <a:off x="729342" y="1058343"/>
            <a:ext cx="8719457" cy="4392206"/>
          </a:xfrm>
          <a:prstGeom prst="rect">
            <a:avLst/>
          </a:prstGeom>
          <a:solidFill>
            <a:srgbClr val="FFFFFF"/>
          </a:solidFill>
        </p:spPr>
      </p:pic>
      <p:sp>
        <p:nvSpPr>
          <p:cNvPr id="2" name="Rectangle 1">
            <a:extLst>
              <a:ext uri="{FF2B5EF4-FFF2-40B4-BE49-F238E27FC236}">
                <a16:creationId xmlns="" xmlns:a16="http://schemas.microsoft.com/office/drawing/2014/main" id="{8D9BF28E-3762-4EEA-B806-E9DB68712C7C}"/>
              </a:ext>
            </a:extLst>
          </p:cNvPr>
          <p:cNvSpPr/>
          <p:nvPr/>
        </p:nvSpPr>
        <p:spPr>
          <a:xfrm>
            <a:off x="1719940" y="5483444"/>
            <a:ext cx="6667500" cy="276999"/>
          </a:xfrm>
          <a:prstGeom prst="rect">
            <a:avLst/>
          </a:prstGeom>
        </p:spPr>
        <p:txBody>
          <a:bodyPr wrap="square" lIns="91440" tIns="45720" rIns="91440" bIns="45720" anchor="t">
            <a:spAutoFit/>
          </a:bodyPr>
          <a:lstStyle/>
          <a:p>
            <a:r>
              <a:rPr lang="en-US" sz="1200" dirty="0">
                <a:latin typeface="Calibri"/>
                <a:cs typeface="Calibri"/>
              </a:rPr>
              <a:t>Fig. 5: Kalman Filter Working Flowchart </a:t>
            </a:r>
            <a:r>
              <a:rPr lang="en-US" sz="1200" dirty="0" smtClean="0">
                <a:latin typeface="Calibri"/>
                <a:cs typeface="Calibri"/>
              </a:rPr>
              <a:t>[4]</a:t>
            </a:r>
            <a:endParaRPr lang="en-US" sz="1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04672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3"/>
          <a:srcRect/>
          <a:stretch>
            <a:fillRect/>
          </a:stretch>
        </p:blipFill>
        <p:spPr bwMode="auto">
          <a:xfrm>
            <a:off x="381001" y="2362200"/>
            <a:ext cx="3171825" cy="2971800"/>
          </a:xfrm>
          <a:prstGeom prst="rect">
            <a:avLst/>
          </a:prstGeom>
          <a:noFill/>
          <a:ln w="9525">
            <a:noFill/>
            <a:miter lim="800000"/>
            <a:headEnd/>
            <a:tailEnd/>
          </a:ln>
          <a:effectLst/>
        </p:spPr>
      </p:pic>
      <p:pic>
        <p:nvPicPr>
          <p:cNvPr id="5123" name="Picture 3"/>
          <p:cNvPicPr>
            <a:picLocks noChangeAspect="1" noChangeArrowheads="1"/>
          </p:cNvPicPr>
          <p:nvPr/>
        </p:nvPicPr>
        <p:blipFill>
          <a:blip r:embed="rId4"/>
          <a:srcRect/>
          <a:stretch>
            <a:fillRect/>
          </a:stretch>
        </p:blipFill>
        <p:spPr bwMode="auto">
          <a:xfrm>
            <a:off x="3352801" y="2438400"/>
            <a:ext cx="3152775" cy="2857500"/>
          </a:xfrm>
          <a:prstGeom prst="rect">
            <a:avLst/>
          </a:prstGeom>
          <a:noFill/>
          <a:ln w="9525">
            <a:noFill/>
            <a:miter lim="800000"/>
            <a:headEnd/>
            <a:tailEnd/>
          </a:ln>
          <a:effectLst/>
        </p:spPr>
      </p:pic>
      <p:pic>
        <p:nvPicPr>
          <p:cNvPr id="5124" name="Picture 4"/>
          <p:cNvPicPr>
            <a:picLocks noChangeAspect="1" noChangeArrowheads="1"/>
          </p:cNvPicPr>
          <p:nvPr/>
        </p:nvPicPr>
        <p:blipFill>
          <a:blip r:embed="rId5"/>
          <a:srcRect/>
          <a:stretch>
            <a:fillRect/>
          </a:stretch>
        </p:blipFill>
        <p:spPr bwMode="auto">
          <a:xfrm>
            <a:off x="6381750" y="2438401"/>
            <a:ext cx="3143250" cy="2886075"/>
          </a:xfrm>
          <a:prstGeom prst="rect">
            <a:avLst/>
          </a:prstGeom>
          <a:noFill/>
          <a:ln w="9525">
            <a:noFill/>
            <a:miter lim="800000"/>
            <a:headEnd/>
            <a:tailEnd/>
          </a:ln>
          <a:effectLst/>
        </p:spPr>
      </p:pic>
      <p:sp>
        <p:nvSpPr>
          <p:cNvPr id="3" name="Titel 1">
            <a:extLst>
              <a:ext uri="{FF2B5EF4-FFF2-40B4-BE49-F238E27FC236}">
                <a16:creationId xmlns="" xmlns:a16="http://schemas.microsoft.com/office/drawing/2014/main" id="{BD9CD54D-43F9-4C3F-928A-652EC029B26D}"/>
              </a:ext>
            </a:extLst>
          </p:cNvPr>
          <p:cNvSpPr txBox="1">
            <a:spLocks/>
          </p:cNvSpPr>
          <p:nvPr/>
        </p:nvSpPr>
        <p:spPr bwMode="auto">
          <a:xfrm>
            <a:off x="2894715" y="65638"/>
            <a:ext cx="7004050" cy="9087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baseline="0">
                <a:solidFill>
                  <a:schemeClr val="bg1"/>
                </a:solidFill>
                <a:latin typeface="Calibri" pitchFamily="34" charset="0"/>
                <a:ea typeface="+mj-ea"/>
                <a:cs typeface="+mj-cs"/>
              </a:defRPr>
            </a:lvl1pPr>
            <a:lvl2pPr algn="l" rtl="0" eaLnBrk="0" fontAlgn="base" hangingPunct="0">
              <a:spcBef>
                <a:spcPct val="0"/>
              </a:spcBef>
              <a:spcAft>
                <a:spcPct val="0"/>
              </a:spcAft>
              <a:defRPr sz="2400" b="1">
                <a:solidFill>
                  <a:srgbClr val="0E3192"/>
                </a:solidFill>
                <a:latin typeface="Tahoma" pitchFamily="34" charset="0"/>
              </a:defRPr>
            </a:lvl2pPr>
            <a:lvl3pPr algn="l" rtl="0" eaLnBrk="0" fontAlgn="base" hangingPunct="0">
              <a:spcBef>
                <a:spcPct val="0"/>
              </a:spcBef>
              <a:spcAft>
                <a:spcPct val="0"/>
              </a:spcAft>
              <a:defRPr sz="2400" b="1">
                <a:solidFill>
                  <a:srgbClr val="0E3192"/>
                </a:solidFill>
                <a:latin typeface="Tahoma" pitchFamily="34" charset="0"/>
              </a:defRPr>
            </a:lvl3pPr>
            <a:lvl4pPr algn="l" rtl="0" eaLnBrk="0" fontAlgn="base" hangingPunct="0">
              <a:spcBef>
                <a:spcPct val="0"/>
              </a:spcBef>
              <a:spcAft>
                <a:spcPct val="0"/>
              </a:spcAft>
              <a:defRPr sz="2400" b="1">
                <a:solidFill>
                  <a:srgbClr val="0E3192"/>
                </a:solidFill>
                <a:latin typeface="Tahoma" pitchFamily="34" charset="0"/>
              </a:defRPr>
            </a:lvl4pPr>
            <a:lvl5pPr algn="l" rtl="0" eaLnBrk="0" fontAlgn="base" hangingPunct="0">
              <a:spcBef>
                <a:spcPct val="0"/>
              </a:spcBef>
              <a:spcAft>
                <a:spcPct val="0"/>
              </a:spcAft>
              <a:defRPr sz="2400" b="1">
                <a:solidFill>
                  <a:srgbClr val="0E3192"/>
                </a:solidFill>
                <a:latin typeface="Tahoma" pitchFamily="34" charset="0"/>
              </a:defRPr>
            </a:lvl5pPr>
            <a:lvl6pPr marL="457200" algn="l" rtl="0" fontAlgn="base">
              <a:spcBef>
                <a:spcPct val="0"/>
              </a:spcBef>
              <a:spcAft>
                <a:spcPct val="0"/>
              </a:spcAft>
              <a:defRPr sz="2400" b="1">
                <a:solidFill>
                  <a:srgbClr val="0E3192"/>
                </a:solidFill>
                <a:latin typeface="Tahoma" pitchFamily="34" charset="0"/>
              </a:defRPr>
            </a:lvl6pPr>
            <a:lvl7pPr marL="914400" algn="l" rtl="0" fontAlgn="base">
              <a:spcBef>
                <a:spcPct val="0"/>
              </a:spcBef>
              <a:spcAft>
                <a:spcPct val="0"/>
              </a:spcAft>
              <a:defRPr sz="2400" b="1">
                <a:solidFill>
                  <a:srgbClr val="0E3192"/>
                </a:solidFill>
                <a:latin typeface="Tahoma" pitchFamily="34" charset="0"/>
              </a:defRPr>
            </a:lvl7pPr>
            <a:lvl8pPr marL="1371600" algn="l" rtl="0" fontAlgn="base">
              <a:spcBef>
                <a:spcPct val="0"/>
              </a:spcBef>
              <a:spcAft>
                <a:spcPct val="0"/>
              </a:spcAft>
              <a:defRPr sz="2400" b="1">
                <a:solidFill>
                  <a:srgbClr val="0E3192"/>
                </a:solidFill>
                <a:latin typeface="Tahoma" pitchFamily="34" charset="0"/>
              </a:defRPr>
            </a:lvl8pPr>
            <a:lvl9pPr marL="1828800" algn="l" rtl="0" fontAlgn="base">
              <a:spcBef>
                <a:spcPct val="0"/>
              </a:spcBef>
              <a:spcAft>
                <a:spcPct val="0"/>
              </a:spcAft>
              <a:defRPr sz="2400" b="1">
                <a:solidFill>
                  <a:srgbClr val="0E3192"/>
                </a:solidFill>
                <a:latin typeface="Tahoma"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1" i="0" u="none" strike="noStrike" kern="0" cap="none" spc="0" normalizeH="0" baseline="0" noProof="0" dirty="0">
                <a:ln>
                  <a:noFill/>
                </a:ln>
                <a:solidFill>
                  <a:srgbClr val="FFFFFF"/>
                </a:solidFill>
                <a:effectLst/>
                <a:uLnTx/>
                <a:uFillTx/>
                <a:latin typeface="Calibri" pitchFamily="34" charset="0"/>
                <a:ea typeface="+mj-ea"/>
                <a:cs typeface="+mj-cs"/>
              </a:rPr>
              <a:t>Kalman</a:t>
            </a:r>
            <a:r>
              <a:rPr kumimoji="0" lang="en-US" sz="3600" b="1" i="0" u="none" strike="noStrike" kern="0" cap="all" spc="0" normalizeH="0" baseline="0" noProof="0" dirty="0">
                <a:ln>
                  <a:noFill/>
                </a:ln>
                <a:solidFill>
                  <a:srgbClr val="FFFFFF"/>
                </a:solidFill>
                <a:effectLst/>
                <a:uLnTx/>
                <a:uFillTx/>
                <a:latin typeface="Calibri" pitchFamily="34" charset="0"/>
                <a:ea typeface="+mj-ea"/>
                <a:cs typeface="+mj-cs"/>
              </a:rPr>
              <a:t> </a:t>
            </a:r>
            <a:r>
              <a:rPr kumimoji="0" lang="en-US" sz="2800" b="1" i="0" u="none" strike="noStrike" kern="0" cap="none" spc="0" normalizeH="0" baseline="0" noProof="0" dirty="0">
                <a:ln>
                  <a:noFill/>
                </a:ln>
                <a:solidFill>
                  <a:srgbClr val="FFFFFF"/>
                </a:solidFill>
                <a:effectLst/>
                <a:uLnTx/>
                <a:uFillTx/>
                <a:latin typeface="Calibri" pitchFamily="34" charset="0"/>
                <a:ea typeface="+mj-ea"/>
                <a:cs typeface="+mj-cs"/>
              </a:rPr>
              <a:t>Filter</a:t>
            </a:r>
            <a:r>
              <a:rPr kumimoji="0" lang="en-US" sz="3600" b="1" i="0" u="none" strike="noStrike" kern="0" cap="all" spc="0" normalizeH="0" baseline="0" noProof="0" dirty="0">
                <a:ln>
                  <a:noFill/>
                </a:ln>
                <a:solidFill>
                  <a:srgbClr val="FFFFFF"/>
                </a:solidFill>
                <a:effectLst/>
                <a:uLnTx/>
                <a:uFillTx/>
                <a:latin typeface="Calibri" pitchFamily="34" charset="0"/>
                <a:ea typeface="+mj-ea"/>
                <a:cs typeface="+mj-cs"/>
              </a:rPr>
              <a:t> </a:t>
            </a:r>
            <a:r>
              <a:rPr kumimoji="0" lang="en-US" sz="2800" b="1" i="0" u="none" strike="noStrike" kern="0" cap="all" spc="0" normalizeH="0" baseline="0" noProof="0" dirty="0">
                <a:ln>
                  <a:noFill/>
                </a:ln>
                <a:solidFill>
                  <a:srgbClr val="FFFFFF"/>
                </a:solidFill>
                <a:effectLst/>
                <a:uLnTx/>
                <a:uFillTx/>
                <a:latin typeface="Calibri" pitchFamily="34" charset="0"/>
                <a:ea typeface="+mj-ea"/>
                <a:cs typeface="+mj-cs"/>
              </a:rPr>
              <a:t>– </a:t>
            </a:r>
            <a:r>
              <a:rPr kumimoji="0" lang="en-US" sz="2800" b="1" i="0" u="none" strike="noStrike" kern="0" cap="none" spc="0" normalizeH="0" baseline="0" noProof="0" dirty="0">
                <a:ln>
                  <a:noFill/>
                </a:ln>
                <a:solidFill>
                  <a:srgbClr val="FFFFFF"/>
                </a:solidFill>
                <a:effectLst/>
                <a:uLnTx/>
                <a:uFillTx/>
                <a:latin typeface="Calibri" pitchFamily="34" charset="0"/>
                <a:ea typeface="+mj-ea"/>
                <a:cs typeface="+mj-cs"/>
              </a:rPr>
              <a:t>Understanding</a:t>
            </a:r>
          </a:p>
        </p:txBody>
      </p:sp>
      <p:sp>
        <p:nvSpPr>
          <p:cNvPr id="6" name="TextBox 5">
            <a:extLst>
              <a:ext uri="{FF2B5EF4-FFF2-40B4-BE49-F238E27FC236}">
                <a16:creationId xmlns="" xmlns:a16="http://schemas.microsoft.com/office/drawing/2014/main" id="{7165DBC7-F3C2-489F-BA8C-73BAED7CED85}"/>
              </a:ext>
            </a:extLst>
          </p:cNvPr>
          <p:cNvSpPr txBox="1"/>
          <p:nvPr/>
        </p:nvSpPr>
        <p:spPr>
          <a:xfrm>
            <a:off x="381000" y="1520788"/>
            <a:ext cx="2981325" cy="646331"/>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IN" sz="1800" b="1" i="0" u="none" strike="noStrike" kern="1200" cap="none" spc="0" normalizeH="0" baseline="0" noProof="0" dirty="0">
                <a:ln>
                  <a:noFill/>
                </a:ln>
                <a:solidFill>
                  <a:srgbClr val="000000"/>
                </a:solidFill>
                <a:effectLst/>
                <a:uLnTx/>
                <a:uFillTx/>
                <a:latin typeface="Calibri" panose="020F0502020204030204" pitchFamily="34" charset="0"/>
                <a:ea typeface="+mn-ea"/>
                <a:cs typeface="Calibri" panose="020F0502020204030204" pitchFamily="34" charset="0"/>
              </a:rPr>
              <a:t>Estimations From Sensor 1 and 2</a:t>
            </a:r>
          </a:p>
        </p:txBody>
      </p:sp>
      <p:sp>
        <p:nvSpPr>
          <p:cNvPr id="9" name="TextBox 8">
            <a:extLst>
              <a:ext uri="{FF2B5EF4-FFF2-40B4-BE49-F238E27FC236}">
                <a16:creationId xmlns="" xmlns:a16="http://schemas.microsoft.com/office/drawing/2014/main" id="{297EED59-01EB-4F95-BB9E-904E6D1A9A6B}"/>
              </a:ext>
            </a:extLst>
          </p:cNvPr>
          <p:cNvSpPr txBox="1"/>
          <p:nvPr/>
        </p:nvSpPr>
        <p:spPr>
          <a:xfrm>
            <a:off x="3362326" y="1448780"/>
            <a:ext cx="3019424" cy="707886"/>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IN" sz="2000" b="1" i="0" u="none" strike="noStrike" kern="1200" cap="none" spc="0" normalizeH="0" baseline="0" noProof="0" dirty="0">
                <a:ln>
                  <a:noFill/>
                </a:ln>
                <a:solidFill>
                  <a:srgbClr val="000000"/>
                </a:solidFill>
                <a:effectLst/>
                <a:uLnTx/>
                <a:uFillTx/>
                <a:latin typeface="Calibri" panose="020F0502020204030204" pitchFamily="34" charset="0"/>
                <a:ea typeface="+mn-ea"/>
                <a:cs typeface="Calibri" panose="020F0502020204030204" pitchFamily="34" charset="0"/>
              </a:rPr>
              <a:t>Overlapping the sensor data to find Kalman Gain</a:t>
            </a:r>
          </a:p>
        </p:txBody>
      </p:sp>
      <p:sp>
        <p:nvSpPr>
          <p:cNvPr id="10" name="TextBox 9">
            <a:extLst>
              <a:ext uri="{FF2B5EF4-FFF2-40B4-BE49-F238E27FC236}">
                <a16:creationId xmlns="" xmlns:a16="http://schemas.microsoft.com/office/drawing/2014/main" id="{01212AF1-54D2-4832-9928-5C87B975291E}"/>
              </a:ext>
            </a:extLst>
          </p:cNvPr>
          <p:cNvSpPr txBox="1"/>
          <p:nvPr/>
        </p:nvSpPr>
        <p:spPr>
          <a:xfrm>
            <a:off x="6505576" y="1412776"/>
            <a:ext cx="3019424" cy="1015663"/>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IN" sz="20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Finding the New Variance and Mean from the Predictions</a:t>
            </a:r>
          </a:p>
        </p:txBody>
      </p:sp>
      <p:sp>
        <p:nvSpPr>
          <p:cNvPr id="2" name="Rectangle 1">
            <a:extLst>
              <a:ext uri="{FF2B5EF4-FFF2-40B4-BE49-F238E27FC236}">
                <a16:creationId xmlns="" xmlns:a16="http://schemas.microsoft.com/office/drawing/2014/main" id="{5E75FE28-2C4D-46C6-A5D4-F9BE4EF4FA3D}"/>
              </a:ext>
            </a:extLst>
          </p:cNvPr>
          <p:cNvSpPr/>
          <p:nvPr/>
        </p:nvSpPr>
        <p:spPr>
          <a:xfrm>
            <a:off x="1747157" y="5361214"/>
            <a:ext cx="6727371" cy="276999"/>
          </a:xfrm>
          <a:prstGeom prst="rect">
            <a:avLst/>
          </a:prstGeom>
        </p:spPr>
        <p:txBody>
          <a:bodyPr wrap="square" lIns="91440" tIns="45720" rIns="91440" bIns="45720" anchor="t">
            <a:spAutoFit/>
          </a:bodyPr>
          <a:lstStyle/>
          <a:p>
            <a:r>
              <a:rPr lang="en-US" sz="1200" dirty="0">
                <a:latin typeface="Calibri"/>
                <a:cs typeface="Calibri"/>
              </a:rPr>
              <a:t>Fig. 6:  Gaussian Distribution Estimation, Prediction </a:t>
            </a:r>
            <a:r>
              <a:rPr lang="en-US" sz="1200" dirty="0" smtClean="0">
                <a:latin typeface="Calibri"/>
                <a:cs typeface="Calibri"/>
              </a:rPr>
              <a:t>[4]</a:t>
            </a:r>
            <a:r>
              <a:rPr lang="en-US" sz="1200" dirty="0">
                <a:latin typeface="Calibri"/>
                <a:cs typeface="Calibri"/>
              </a:rPr>
              <a:t> </a:t>
            </a:r>
          </a:p>
        </p:txBody>
      </p:sp>
    </p:spTree>
  </p:cSld>
  <p:clrMapOvr>
    <a:masterClrMapping/>
  </p:clrMapOvr>
</p:sld>
</file>

<file path=ppt/theme/theme1.xml><?xml version="1.0" encoding="utf-8"?>
<a:theme xmlns:a="http://schemas.openxmlformats.org/drawingml/2006/main" name="Standarddesign">
  <a:themeElements>
    <a:clrScheme name="Folienvorlage JEM neu">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B92819"/>
      </a:hlink>
      <a:folHlink>
        <a:srgbClr val="B92819"/>
      </a:folHlink>
    </a:clrScheme>
    <a:fontScheme name="Standarddesign">
      <a:majorFont>
        <a:latin typeface="Tahoma"/>
        <a:ea typeface=""/>
        <a:cs typeface=""/>
      </a:majorFont>
      <a:minorFont>
        <a:latin typeface="Tahoma"/>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a:solidFill>
            <a:schemeClr val="tx1"/>
          </a:solidFill>
        </a:ln>
      </a:spPr>
      <a:bodyPr rtlCol="0" anchor="ctr"/>
      <a:lstStyle>
        <a:defPPr algn="ctr">
          <a:defRPr dirty="0" smtClean="0">
            <a:solidFill>
              <a:schemeClr val="tx1"/>
            </a:solidFill>
            <a:latin typeface="Calibri" panose="020F050202020403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smtClean="0">
            <a:latin typeface="Calibri" panose="020F0502020204030204" pitchFamily="34" charset="0"/>
            <a:cs typeface="Calibri" panose="020F0502020204030204" pitchFamily="34" charset="0"/>
          </a:defRPr>
        </a:defPPr>
      </a:lstStyle>
    </a:txDef>
  </a:objectDefaults>
  <a:extraClrSchemeLst>
    <a:extraClrScheme>
      <a:clrScheme name="Standard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tandard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Standard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73</TotalTime>
  <Words>469</Words>
  <Application>Microsoft Office PowerPoint</Application>
  <PresentationFormat>A4 Paper (210x297 mm)</PresentationFormat>
  <Paragraphs>123</Paragraphs>
  <Slides>14</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Cambria Math</vt:lpstr>
      <vt:lpstr>Symbol</vt:lpstr>
      <vt:lpstr>Tahoma</vt:lpstr>
      <vt:lpstr>Times New Roman</vt:lpstr>
      <vt:lpstr>Wingdings</vt:lpstr>
      <vt:lpstr>Standarddesign</vt:lpstr>
      <vt:lpstr>PowerPoint Presentation</vt:lpstr>
      <vt:lpstr>Contents</vt:lpstr>
      <vt:lpstr>Introduction</vt:lpstr>
      <vt:lpstr>Sensors for ADAS  </vt:lpstr>
      <vt:lpstr>PowerPoint Presentation</vt:lpstr>
      <vt:lpstr>PowerPoint Presentation</vt:lpstr>
      <vt:lpstr>Important Points of Kalman Filter  - Optimal (it minimizes mean square error between estimate and real value)  - Recursive (will take last set of results as input for next calculation)  - Light on memory (only keep data of last immediate state)  - Fast (real time system implementation) </vt:lpstr>
      <vt:lpstr>Functioning of Kalman Filter</vt:lpstr>
      <vt:lpstr>PowerPoint Presentation</vt:lpstr>
      <vt:lpstr>Kalman Filter Working</vt:lpstr>
      <vt:lpstr>PowerPoint Presentation</vt:lpstr>
      <vt:lpstr>PowerPoint Presentation</vt:lpstr>
      <vt:lpstr>PowerPoint Presentation</vt:lpstr>
      <vt:lpstr>PowerPoint Presentation</vt:lpstr>
    </vt:vector>
  </TitlesOfParts>
  <Company>Lehrstuhl für Regelungssysteme, Technische Universität Kaiserslautern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Seminar Electromobility</dc:title>
  <dc:creator>Daniel Görges</dc:creator>
  <cp:lastModifiedBy>Roshan Shenoy</cp:lastModifiedBy>
  <cp:revision>121</cp:revision>
  <cp:lastPrinted>2013-10-21T09:33:22Z</cp:lastPrinted>
  <dcterms:created xsi:type="dcterms:W3CDTF">2006-10-27T15:14:15Z</dcterms:created>
  <dcterms:modified xsi:type="dcterms:W3CDTF">2020-09-13T10:20:44Z</dcterms:modified>
</cp:coreProperties>
</file>

<file path=docProps/thumbnail.jpeg>
</file>